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01" r:id="rId2"/>
    <p:sldId id="299" r:id="rId3"/>
    <p:sldId id="256" r:id="rId4"/>
    <p:sldId id="257" r:id="rId5"/>
    <p:sldId id="258" r:id="rId6"/>
    <p:sldId id="259" r:id="rId7"/>
    <p:sldId id="298" r:id="rId8"/>
    <p:sldId id="260" r:id="rId9"/>
    <p:sldId id="261" r:id="rId10"/>
    <p:sldId id="262" r:id="rId11"/>
    <p:sldId id="263" r:id="rId12"/>
    <p:sldId id="264" r:id="rId13"/>
    <p:sldId id="265" r:id="rId14"/>
    <p:sldId id="266" r:id="rId15"/>
    <p:sldId id="268" r:id="rId16"/>
    <p:sldId id="300" r:id="rId17"/>
    <p:sldId id="269" r:id="rId18"/>
    <p:sldId id="270" r:id="rId19"/>
    <p:sldId id="272" r:id="rId20"/>
    <p:sldId id="271" r:id="rId21"/>
    <p:sldId id="273" r:id="rId22"/>
    <p:sldId id="274" r:id="rId23"/>
    <p:sldId id="276" r:id="rId24"/>
    <p:sldId id="277" r:id="rId25"/>
    <p:sldId id="279" r:id="rId26"/>
    <p:sldId id="280" r:id="rId27"/>
    <p:sldId id="281" r:id="rId28"/>
    <p:sldId id="282" r:id="rId29"/>
    <p:sldId id="286" r:id="rId30"/>
    <p:sldId id="287" r:id="rId31"/>
    <p:sldId id="288" r:id="rId32"/>
    <p:sldId id="289" r:id="rId33"/>
    <p:sldId id="290" r:id="rId34"/>
    <p:sldId id="293" r:id="rId35"/>
    <p:sldId id="294" r:id="rId36"/>
    <p:sldId id="296" r:id="rId37"/>
    <p:sldId id="303" r:id="rId38"/>
    <p:sldId id="295" r:id="rId39"/>
    <p:sldId id="297" r:id="rId40"/>
    <p:sldId id="30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3" autoAdjust="0"/>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0AEDC-1A5F-4652-BD84-3FB267076D6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fr-FR"/>
        </a:p>
      </dgm:t>
    </dgm:pt>
    <dgm:pt modelId="{02B09B47-08F5-4BCC-935D-5D1DD4D777D5}">
      <dgm:prSet/>
      <dgm:spPr/>
      <dgm:t>
        <a:bodyPr/>
        <a:lstStyle/>
        <a:p>
          <a:pPr algn="ctr"/>
          <a:r>
            <a:rPr lang="fr-FR" b="1" dirty="0"/>
            <a:t>Traffic Light Controller</a:t>
          </a:r>
          <a:endParaRPr lang="fr-FR" dirty="0"/>
        </a:p>
      </dgm:t>
    </dgm:pt>
    <dgm:pt modelId="{A643B3CF-81B7-436C-B935-522D4FAEBE00}" type="parTrans" cxnId="{690050D1-8A16-46D5-AC56-57AC2D681164}">
      <dgm:prSet/>
      <dgm:spPr/>
      <dgm:t>
        <a:bodyPr/>
        <a:lstStyle/>
        <a:p>
          <a:endParaRPr lang="fr-FR"/>
        </a:p>
      </dgm:t>
    </dgm:pt>
    <dgm:pt modelId="{AAF81818-4EEA-4ABD-8FBA-485F8BFA5E02}" type="sibTrans" cxnId="{690050D1-8A16-46D5-AC56-57AC2D681164}">
      <dgm:prSet/>
      <dgm:spPr/>
      <dgm:t>
        <a:bodyPr/>
        <a:lstStyle/>
        <a:p>
          <a:endParaRPr lang="fr-FR"/>
        </a:p>
      </dgm:t>
    </dgm:pt>
    <dgm:pt modelId="{67A335A9-06B3-4FE2-A385-B0D01C65C609}" type="pres">
      <dgm:prSet presAssocID="{4350AEDC-1A5F-4652-BD84-3FB267076D69}" presName="linear" presStyleCnt="0">
        <dgm:presLayoutVars>
          <dgm:animLvl val="lvl"/>
          <dgm:resizeHandles val="exact"/>
        </dgm:presLayoutVars>
      </dgm:prSet>
      <dgm:spPr/>
    </dgm:pt>
    <dgm:pt modelId="{83392142-1CA5-4C1E-9F88-5459FC044F38}" type="pres">
      <dgm:prSet presAssocID="{02B09B47-08F5-4BCC-935D-5D1DD4D777D5}" presName="parentText" presStyleLbl="node1" presStyleIdx="0" presStyleCnt="1" custLinFactNeighborX="11501" custLinFactNeighborY="-583">
        <dgm:presLayoutVars>
          <dgm:chMax val="0"/>
          <dgm:bulletEnabled val="1"/>
        </dgm:presLayoutVars>
      </dgm:prSet>
      <dgm:spPr/>
    </dgm:pt>
  </dgm:ptLst>
  <dgm:cxnLst>
    <dgm:cxn modelId="{70D83947-D302-491E-8014-DE3DEB91F4EF}" type="presOf" srcId="{02B09B47-08F5-4BCC-935D-5D1DD4D777D5}" destId="{83392142-1CA5-4C1E-9F88-5459FC044F38}" srcOrd="0" destOrd="0" presId="urn:microsoft.com/office/officeart/2005/8/layout/vList2"/>
    <dgm:cxn modelId="{B0E48847-AA89-48BA-8FEF-4BFFD5AC0029}" type="presOf" srcId="{4350AEDC-1A5F-4652-BD84-3FB267076D69}" destId="{67A335A9-06B3-4FE2-A385-B0D01C65C609}" srcOrd="0" destOrd="0" presId="urn:microsoft.com/office/officeart/2005/8/layout/vList2"/>
    <dgm:cxn modelId="{690050D1-8A16-46D5-AC56-57AC2D681164}" srcId="{4350AEDC-1A5F-4652-BD84-3FB267076D69}" destId="{02B09B47-08F5-4BCC-935D-5D1DD4D777D5}" srcOrd="0" destOrd="0" parTransId="{A643B3CF-81B7-436C-B935-522D4FAEBE00}" sibTransId="{AAF81818-4EEA-4ABD-8FBA-485F8BFA5E02}"/>
    <dgm:cxn modelId="{1F945DE4-DA85-4F6A-8173-C0233F4F10CD}" type="presParOf" srcId="{67A335A9-06B3-4FE2-A385-B0D01C65C609}" destId="{83392142-1CA5-4C1E-9F88-5459FC044F3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A435E7-850A-46B0-9593-BA6AC93BB429}"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fr-FR"/>
        </a:p>
      </dgm:t>
    </dgm:pt>
    <dgm:pt modelId="{3B76BA86-029D-4ED6-AC58-FFFE4603B549}">
      <dgm:prSet custT="1"/>
      <dgm:spPr/>
      <dgm:t>
        <a:bodyPr anchor="t"/>
        <a:lstStyle/>
        <a:p>
          <a:pPr algn="ctr"/>
          <a:r>
            <a:rPr lang="fr-FR" sz="1800" b="1" i="1" u="sng" dirty="0">
              <a:solidFill>
                <a:schemeClr val="accent2"/>
              </a:solidFill>
              <a:effectLst>
                <a:outerShdw blurRad="38100" dist="38100" dir="2700000" algn="tl">
                  <a:srgbClr val="000000">
                    <a:alpha val="43137"/>
                  </a:srgbClr>
                </a:outerShdw>
              </a:effectLst>
            </a:rPr>
            <a:t>En 1771:</a:t>
          </a:r>
          <a:r>
            <a:rPr lang="fr-FR" sz="1800" b="0" i="0" u="none" dirty="0">
              <a:solidFill>
                <a:schemeClr val="accent2"/>
              </a:solidFill>
              <a:effectLst/>
            </a:rPr>
            <a:t> </a:t>
          </a:r>
          <a:r>
            <a:rPr lang="fr-FR" sz="1800" b="0" i="0" u="none" dirty="0">
              <a:effectLst/>
            </a:rPr>
            <a:t>La mise en place du 1</a:t>
          </a:r>
          <a:r>
            <a:rPr lang="fr-FR" sz="1800" b="0" i="0" u="none" baseline="30000" dirty="0">
              <a:effectLst/>
            </a:rPr>
            <a:t>er</a:t>
          </a:r>
          <a:r>
            <a:rPr lang="fr-FR" sz="1800" b="0" i="0" u="none" dirty="0">
              <a:effectLst/>
            </a:rPr>
            <a:t> réel système de signalisation par le Français ‘</a:t>
          </a:r>
          <a:r>
            <a:rPr lang="fr-FR" sz="1800" dirty="0"/>
            <a:t>Joseph Cugnot’</a:t>
          </a:r>
          <a:endParaRPr lang="fr-FR" sz="1800" b="1" i="1" u="sng" dirty="0">
            <a:effectLst>
              <a:outerShdw blurRad="38100" dist="38100" dir="2700000" algn="tl">
                <a:srgbClr val="000000">
                  <a:alpha val="43137"/>
                </a:srgbClr>
              </a:outerShdw>
            </a:effectLst>
          </a:endParaRPr>
        </a:p>
      </dgm:t>
    </dgm:pt>
    <dgm:pt modelId="{28A7420C-A61D-40E9-ABA7-0436DCC5C259}" type="parTrans" cxnId="{AFFB9C74-D40D-4586-B730-BF9442AECFFE}">
      <dgm:prSet/>
      <dgm:spPr/>
      <dgm:t>
        <a:bodyPr/>
        <a:lstStyle/>
        <a:p>
          <a:endParaRPr lang="fr-FR"/>
        </a:p>
      </dgm:t>
    </dgm:pt>
    <dgm:pt modelId="{60EE02F2-5E17-4AF1-BE89-DDB174EC4F80}" type="sibTrans" cxnId="{AFFB9C74-D40D-4586-B730-BF9442AECFFE}">
      <dgm:prSet/>
      <dgm:spPr/>
      <dgm:t>
        <a:bodyPr/>
        <a:lstStyle/>
        <a:p>
          <a:endParaRPr lang="fr-FR"/>
        </a:p>
      </dgm:t>
    </dgm:pt>
    <dgm:pt modelId="{4B0D361B-D207-4D69-87B2-BF1E553F0A2B}">
      <dgm:prSet custT="1"/>
      <dgm:spPr/>
      <dgm:t>
        <a:bodyPr anchor="t"/>
        <a:lstStyle/>
        <a:p>
          <a:pPr algn="ctr"/>
          <a:r>
            <a:rPr lang="fr-FR" sz="1800" b="1" i="1" u="sng" dirty="0">
              <a:solidFill>
                <a:schemeClr val="accent3"/>
              </a:solidFill>
              <a:effectLst>
                <a:outerShdw blurRad="38100" dist="38100" dir="2700000" algn="tl">
                  <a:srgbClr val="000000">
                    <a:alpha val="43137"/>
                  </a:srgbClr>
                </a:outerShdw>
              </a:effectLst>
            </a:rPr>
            <a:t>Le 10 décembre1868:</a:t>
          </a:r>
          <a:br>
            <a:rPr lang="fr-FR" sz="1800" b="1" i="1" u="sng" dirty="0">
              <a:solidFill>
                <a:schemeClr val="accent3"/>
              </a:solidFill>
              <a:effectLst>
                <a:outerShdw blurRad="38100" dist="38100" dir="2700000" algn="tl">
                  <a:srgbClr val="000000">
                    <a:alpha val="43137"/>
                  </a:srgbClr>
                </a:outerShdw>
              </a:effectLst>
            </a:rPr>
          </a:br>
          <a:r>
            <a:rPr lang="fr-FR" sz="1800" b="0" i="0" u="none" dirty="0">
              <a:effectLst/>
            </a:rPr>
            <a:t>Le déploiement du 1</a:t>
          </a:r>
          <a:r>
            <a:rPr lang="fr-FR" sz="1800" b="0" i="0" u="none" baseline="30000" dirty="0">
              <a:effectLst/>
            </a:rPr>
            <a:t>er</a:t>
          </a:r>
          <a:r>
            <a:rPr lang="fr-FR" sz="1800" b="0" i="0" u="none" dirty="0">
              <a:effectLst/>
            </a:rPr>
            <a:t> feu tricolore à Londres</a:t>
          </a:r>
        </a:p>
      </dgm:t>
    </dgm:pt>
    <dgm:pt modelId="{742DDE58-CC27-4286-A97B-5E701C9F785F}" type="parTrans" cxnId="{D0C73204-4CE2-4CCE-8716-66A382E460AE}">
      <dgm:prSet/>
      <dgm:spPr/>
      <dgm:t>
        <a:bodyPr/>
        <a:lstStyle/>
        <a:p>
          <a:endParaRPr lang="fr-FR"/>
        </a:p>
      </dgm:t>
    </dgm:pt>
    <dgm:pt modelId="{63B9D5A6-9C99-4D5B-A901-92FAD07D42A6}" type="sibTrans" cxnId="{D0C73204-4CE2-4CCE-8716-66A382E460AE}">
      <dgm:prSet/>
      <dgm:spPr/>
      <dgm:t>
        <a:bodyPr/>
        <a:lstStyle/>
        <a:p>
          <a:endParaRPr lang="fr-FR"/>
        </a:p>
      </dgm:t>
    </dgm:pt>
    <dgm:pt modelId="{6C56E677-0CDE-4F48-87E6-699A0A419AA6}">
      <dgm:prSet custT="1"/>
      <dgm:spPr/>
      <dgm:t>
        <a:bodyPr anchor="t"/>
        <a:lstStyle/>
        <a:p>
          <a:pPr algn="ctr"/>
          <a:r>
            <a:rPr lang="fr-FR" sz="1800" b="1" i="1" u="sng" dirty="0">
              <a:solidFill>
                <a:schemeClr val="accent4"/>
              </a:solidFill>
              <a:effectLst>
                <a:outerShdw blurRad="38100" dist="38100" dir="2700000" algn="tl">
                  <a:srgbClr val="000000">
                    <a:alpha val="43137"/>
                  </a:srgbClr>
                </a:outerShdw>
              </a:effectLst>
            </a:rPr>
            <a:t>Le 05 août 1914: </a:t>
          </a:r>
          <a:r>
            <a:rPr lang="fr-FR" sz="1800" b="0" i="0" u="none" dirty="0">
              <a:effectLst/>
            </a:rPr>
            <a:t>L’installation du 1</a:t>
          </a:r>
          <a:r>
            <a:rPr lang="fr-FR" sz="1800" b="0" i="0" u="none" baseline="30000" dirty="0">
              <a:effectLst/>
            </a:rPr>
            <a:t>er</a:t>
          </a:r>
          <a:r>
            <a:rPr lang="fr-FR" sz="1800" b="0" i="0" u="none" dirty="0">
              <a:effectLst/>
            </a:rPr>
            <a:t> feu tricolore électrique aux États-Unis, fabriqué par ‘Garrett Augustus Morgan’</a:t>
          </a:r>
        </a:p>
      </dgm:t>
    </dgm:pt>
    <dgm:pt modelId="{4F39BF8E-3AB9-4323-ABBA-27A2C3A8C821}" type="parTrans" cxnId="{2F337077-7DE8-49D7-8DFB-22C00095A49B}">
      <dgm:prSet/>
      <dgm:spPr/>
      <dgm:t>
        <a:bodyPr/>
        <a:lstStyle/>
        <a:p>
          <a:endParaRPr lang="fr-FR"/>
        </a:p>
      </dgm:t>
    </dgm:pt>
    <dgm:pt modelId="{8F150818-B0FF-45B8-84ED-4C0C7B1C0EE5}" type="sibTrans" cxnId="{2F337077-7DE8-49D7-8DFB-22C00095A49B}">
      <dgm:prSet/>
      <dgm:spPr/>
      <dgm:t>
        <a:bodyPr/>
        <a:lstStyle/>
        <a:p>
          <a:endParaRPr lang="fr-FR"/>
        </a:p>
      </dgm:t>
    </dgm:pt>
    <dgm:pt modelId="{DE3993AA-C3B2-4F3F-804B-E574E4C79510}">
      <dgm:prSet custT="1"/>
      <dgm:spPr/>
      <dgm:t>
        <a:bodyPr anchor="t"/>
        <a:lstStyle/>
        <a:p>
          <a:pPr algn="ctr"/>
          <a:r>
            <a:rPr lang="fr-FR" sz="1800" b="1" i="1" u="sng" dirty="0">
              <a:solidFill>
                <a:schemeClr val="accent5"/>
              </a:solidFill>
              <a:effectLst>
                <a:outerShdw blurRad="38100" dist="38100" dir="2700000" algn="tl">
                  <a:srgbClr val="000000">
                    <a:alpha val="43137"/>
                  </a:srgbClr>
                </a:outerShdw>
              </a:effectLst>
            </a:rPr>
            <a:t>Le 05 mai 1923: </a:t>
          </a:r>
          <a:r>
            <a:rPr lang="fr-FR" sz="1800" b="0" i="0" u="none" dirty="0">
              <a:effectLst/>
            </a:rPr>
            <a:t>L’installation du feu tricolore à Paris</a:t>
          </a:r>
        </a:p>
      </dgm:t>
    </dgm:pt>
    <dgm:pt modelId="{7F65B5E1-C4CA-4E2B-BDF3-F54CF83A4DBF}" type="parTrans" cxnId="{320E9D9B-0943-497A-BFA3-FB52522CCDDB}">
      <dgm:prSet/>
      <dgm:spPr/>
      <dgm:t>
        <a:bodyPr/>
        <a:lstStyle/>
        <a:p>
          <a:endParaRPr lang="fr-FR"/>
        </a:p>
      </dgm:t>
    </dgm:pt>
    <dgm:pt modelId="{42D186F7-6F36-4E8A-9228-E26145813481}" type="sibTrans" cxnId="{320E9D9B-0943-497A-BFA3-FB52522CCDDB}">
      <dgm:prSet/>
      <dgm:spPr/>
      <dgm:t>
        <a:bodyPr/>
        <a:lstStyle/>
        <a:p>
          <a:endParaRPr lang="fr-FR"/>
        </a:p>
      </dgm:t>
    </dgm:pt>
    <dgm:pt modelId="{78A9ED8E-43D0-462C-A421-00EA7E218999}">
      <dgm:prSet custT="1"/>
      <dgm:spPr/>
      <dgm:t>
        <a:bodyPr anchor="t"/>
        <a:lstStyle/>
        <a:p>
          <a:pPr algn="ctr"/>
          <a:r>
            <a:rPr lang="fr-FR" sz="1800" b="1" i="1" u="sng" dirty="0">
              <a:solidFill>
                <a:schemeClr val="accent6"/>
              </a:solidFill>
              <a:effectLst>
                <a:outerShdw blurRad="38100" dist="38100" dir="2700000" algn="tl">
                  <a:srgbClr val="000000">
                    <a:alpha val="43137"/>
                  </a:srgbClr>
                </a:outerShdw>
              </a:effectLst>
            </a:rPr>
            <a:t>2022</a:t>
          </a:r>
          <a:r>
            <a:rPr lang="fr-FR" sz="1800" b="0" i="0" u="none" dirty="0">
              <a:solidFill>
                <a:schemeClr val="accent6"/>
              </a:solidFill>
              <a:effectLst/>
            </a:rPr>
            <a:t>:</a:t>
          </a:r>
          <a:br>
            <a:rPr lang="fr-FR" sz="1800" b="0" i="0" u="none" dirty="0">
              <a:effectLst/>
            </a:rPr>
          </a:br>
          <a:r>
            <a:rPr lang="fr-FR" sz="1800" b="0" i="0" u="none" dirty="0">
              <a:effectLst/>
            </a:rPr>
            <a:t>Le feu tricolore tel que nous le connaissons aujourd’hui</a:t>
          </a:r>
        </a:p>
      </dgm:t>
    </dgm:pt>
    <dgm:pt modelId="{08EF6156-544A-4EE6-89B8-BD2300D9957B}" type="parTrans" cxnId="{04D38B54-01E4-4030-94BB-F2E017457C06}">
      <dgm:prSet/>
      <dgm:spPr/>
      <dgm:t>
        <a:bodyPr/>
        <a:lstStyle/>
        <a:p>
          <a:endParaRPr lang="fr-FR"/>
        </a:p>
      </dgm:t>
    </dgm:pt>
    <dgm:pt modelId="{0CDAE759-B2F2-4154-8227-682185F91468}" type="sibTrans" cxnId="{04D38B54-01E4-4030-94BB-F2E017457C06}">
      <dgm:prSet/>
      <dgm:spPr/>
      <dgm:t>
        <a:bodyPr/>
        <a:lstStyle/>
        <a:p>
          <a:endParaRPr lang="fr-FR"/>
        </a:p>
      </dgm:t>
    </dgm:pt>
    <dgm:pt modelId="{682BB828-1A1B-4498-83C1-FCCA740C5B6C}" type="pres">
      <dgm:prSet presAssocID="{44A435E7-850A-46B0-9593-BA6AC93BB429}" presName="Name0" presStyleCnt="0">
        <dgm:presLayoutVars>
          <dgm:dir/>
          <dgm:resizeHandles val="exact"/>
        </dgm:presLayoutVars>
      </dgm:prSet>
      <dgm:spPr/>
    </dgm:pt>
    <dgm:pt modelId="{C924390D-C098-4D7E-B027-919BADA45463}" type="pres">
      <dgm:prSet presAssocID="{44A435E7-850A-46B0-9593-BA6AC93BB429}" presName="arrow" presStyleLbl="bgShp" presStyleIdx="0" presStyleCnt="1" custScaleY="71841" custLinFactNeighborY="83301"/>
      <dgm:spPr/>
    </dgm:pt>
    <dgm:pt modelId="{E1510220-677E-4736-931E-4D9D274DA434}" type="pres">
      <dgm:prSet presAssocID="{44A435E7-850A-46B0-9593-BA6AC93BB429}" presName="points" presStyleCnt="0"/>
      <dgm:spPr/>
    </dgm:pt>
    <dgm:pt modelId="{8B18EB34-D90D-4517-9F81-E34415569C31}" type="pres">
      <dgm:prSet presAssocID="{3B76BA86-029D-4ED6-AC58-FFFE4603B549}" presName="compositeA" presStyleCnt="0"/>
      <dgm:spPr/>
    </dgm:pt>
    <dgm:pt modelId="{1B18C7D7-672C-4E77-B1A5-26160B427DE3}" type="pres">
      <dgm:prSet presAssocID="{3B76BA86-029D-4ED6-AC58-FFFE4603B549}" presName="textA" presStyleLbl="revTx" presStyleIdx="0" presStyleCnt="5" custScaleX="195557" custScaleY="60450" custLinFactNeighborX="-1095" custLinFactNeighborY="5869">
        <dgm:presLayoutVars>
          <dgm:bulletEnabled val="1"/>
        </dgm:presLayoutVars>
      </dgm:prSet>
      <dgm:spPr/>
    </dgm:pt>
    <dgm:pt modelId="{01B27E9B-27B0-4A39-B60F-2984BA925DF3}" type="pres">
      <dgm:prSet presAssocID="{3B76BA86-029D-4ED6-AC58-FFFE4603B549}" presName="circleA" presStyleLbl="node1" presStyleIdx="0" presStyleCnt="5" custLinFactY="168816" custLinFactNeighborX="-33568" custLinFactNeighborY="200000"/>
      <dgm:spPr/>
    </dgm:pt>
    <dgm:pt modelId="{470839F8-6572-4643-BB9F-0C5F648F358B}" type="pres">
      <dgm:prSet presAssocID="{3B76BA86-029D-4ED6-AC58-FFFE4603B549}" presName="spaceA" presStyleCnt="0"/>
      <dgm:spPr/>
    </dgm:pt>
    <dgm:pt modelId="{5426A5F6-EC9F-4860-B03A-72054F98FAE9}" type="pres">
      <dgm:prSet presAssocID="{60EE02F2-5E17-4AF1-BE89-DDB174EC4F80}" presName="space" presStyleCnt="0"/>
      <dgm:spPr/>
    </dgm:pt>
    <dgm:pt modelId="{BC843F5E-2425-4EE4-9883-A913B27F19EB}" type="pres">
      <dgm:prSet presAssocID="{4B0D361B-D207-4D69-87B2-BF1E553F0A2B}" presName="compositeB" presStyleCnt="0"/>
      <dgm:spPr/>
    </dgm:pt>
    <dgm:pt modelId="{54C60DC0-04FA-4EDC-A62C-B6E9E06D8427}" type="pres">
      <dgm:prSet presAssocID="{4B0D361B-D207-4D69-87B2-BF1E553F0A2B}" presName="textB" presStyleLbl="revTx" presStyleIdx="1" presStyleCnt="5" custScaleX="295858" custScaleY="64250" custLinFactNeighborX="-17341" custLinFactNeighborY="-78067">
        <dgm:presLayoutVars>
          <dgm:bulletEnabled val="1"/>
        </dgm:presLayoutVars>
      </dgm:prSet>
      <dgm:spPr/>
    </dgm:pt>
    <dgm:pt modelId="{80B8216B-BA08-43F5-833A-D1DD9E1E7DA2}" type="pres">
      <dgm:prSet presAssocID="{4B0D361B-D207-4D69-87B2-BF1E553F0A2B}" presName="circleB" presStyleLbl="node1" presStyleIdx="1" presStyleCnt="5" custLinFactY="100160" custLinFactNeighborX="-54259" custLinFactNeighborY="200000"/>
      <dgm:spPr/>
    </dgm:pt>
    <dgm:pt modelId="{10FBBEA5-D476-4CBD-A9FF-29ACDDB8139C}" type="pres">
      <dgm:prSet presAssocID="{4B0D361B-D207-4D69-87B2-BF1E553F0A2B}" presName="spaceB" presStyleCnt="0"/>
      <dgm:spPr/>
    </dgm:pt>
    <dgm:pt modelId="{042F76AF-5D28-4260-8256-651DB1E24F03}" type="pres">
      <dgm:prSet presAssocID="{63B9D5A6-9C99-4D5B-A901-92FAD07D42A6}" presName="space" presStyleCnt="0"/>
      <dgm:spPr/>
    </dgm:pt>
    <dgm:pt modelId="{234F9E1A-43B1-48F7-851F-40FD3E22947F}" type="pres">
      <dgm:prSet presAssocID="{6C56E677-0CDE-4F48-87E6-699A0A419AA6}" presName="compositeA" presStyleCnt="0"/>
      <dgm:spPr/>
    </dgm:pt>
    <dgm:pt modelId="{9E067C05-9770-4135-A3E3-896DB4E3063D}" type="pres">
      <dgm:prSet presAssocID="{6C56E677-0CDE-4F48-87E6-699A0A419AA6}" presName="textA" presStyleLbl="revTx" presStyleIdx="2" presStyleCnt="5" custScaleX="245162" custScaleY="99650" custLinFactNeighborX="-24979" custLinFactNeighborY="35118">
        <dgm:presLayoutVars>
          <dgm:bulletEnabled val="1"/>
        </dgm:presLayoutVars>
      </dgm:prSet>
      <dgm:spPr/>
    </dgm:pt>
    <dgm:pt modelId="{A7CFA874-C52C-403E-BA5B-5D55142B28CC}" type="pres">
      <dgm:prSet presAssocID="{6C56E677-0CDE-4F48-87E6-699A0A419AA6}" presName="circleA" presStyleLbl="node1" presStyleIdx="2" presStyleCnt="5" custLinFactY="138520" custLinFactNeighborX="-51890" custLinFactNeighborY="200000"/>
      <dgm:spPr/>
    </dgm:pt>
    <dgm:pt modelId="{BA3686E8-425C-4F1D-AB68-A0F3805BC280}" type="pres">
      <dgm:prSet presAssocID="{6C56E677-0CDE-4F48-87E6-699A0A419AA6}" presName="spaceA" presStyleCnt="0"/>
      <dgm:spPr/>
    </dgm:pt>
    <dgm:pt modelId="{CD767B10-6D94-4D28-AF2C-F2D7DA1E3A7A}" type="pres">
      <dgm:prSet presAssocID="{8F150818-B0FF-45B8-84ED-4C0C7B1C0EE5}" presName="space" presStyleCnt="0"/>
      <dgm:spPr/>
    </dgm:pt>
    <dgm:pt modelId="{7EC27064-321A-45E4-A428-FAEE7CE6F6F6}" type="pres">
      <dgm:prSet presAssocID="{DE3993AA-C3B2-4F3F-804B-E574E4C79510}" presName="compositeB" presStyleCnt="0"/>
      <dgm:spPr/>
    </dgm:pt>
    <dgm:pt modelId="{31391F2C-2CDC-487C-8BB8-39A919C8FDAC}" type="pres">
      <dgm:prSet presAssocID="{DE3993AA-C3B2-4F3F-804B-E574E4C79510}" presName="textB" presStyleLbl="revTx" presStyleIdx="3" presStyleCnt="5" custScaleX="230702" custScaleY="80433" custLinFactNeighborX="-18128" custLinFactNeighborY="-66424">
        <dgm:presLayoutVars>
          <dgm:bulletEnabled val="1"/>
        </dgm:presLayoutVars>
      </dgm:prSet>
      <dgm:spPr/>
    </dgm:pt>
    <dgm:pt modelId="{31AC2C6C-6F81-44D4-B4CC-3FE29155576F}" type="pres">
      <dgm:prSet presAssocID="{DE3993AA-C3B2-4F3F-804B-E574E4C79510}" presName="circleB" presStyleLbl="node1" presStyleIdx="3" presStyleCnt="5" custLinFactY="112557" custLinFactNeighborX="-37425" custLinFactNeighborY="200000"/>
      <dgm:spPr/>
    </dgm:pt>
    <dgm:pt modelId="{8661EC11-B6F6-498B-9BE2-81EE6422D8DE}" type="pres">
      <dgm:prSet presAssocID="{DE3993AA-C3B2-4F3F-804B-E574E4C79510}" presName="spaceB" presStyleCnt="0"/>
      <dgm:spPr/>
    </dgm:pt>
    <dgm:pt modelId="{2D402EB9-EB3E-471A-98F2-115B60CCF886}" type="pres">
      <dgm:prSet presAssocID="{42D186F7-6F36-4E8A-9228-E26145813481}" presName="space" presStyleCnt="0"/>
      <dgm:spPr/>
    </dgm:pt>
    <dgm:pt modelId="{E914B5BF-BAF0-42ED-ACF0-252848A071E7}" type="pres">
      <dgm:prSet presAssocID="{78A9ED8E-43D0-462C-A421-00EA7E218999}" presName="compositeA" presStyleCnt="0"/>
      <dgm:spPr/>
    </dgm:pt>
    <dgm:pt modelId="{2D805673-61EC-4AB1-ADC8-0C80B7CF6F61}" type="pres">
      <dgm:prSet presAssocID="{78A9ED8E-43D0-462C-A421-00EA7E218999}" presName="textA" presStyleLbl="revTx" presStyleIdx="4" presStyleCnt="5" custScaleX="170363" custScaleY="107670" custLinFactNeighborX="22579" custLinFactNeighborY="60945">
        <dgm:presLayoutVars>
          <dgm:bulletEnabled val="1"/>
        </dgm:presLayoutVars>
      </dgm:prSet>
      <dgm:spPr/>
    </dgm:pt>
    <dgm:pt modelId="{7A98E77B-96A0-44F4-8EA9-461328DF82F4}" type="pres">
      <dgm:prSet presAssocID="{78A9ED8E-43D0-462C-A421-00EA7E218999}" presName="circleA" presStyleLbl="node1" presStyleIdx="4" presStyleCnt="5" custLinFactY="127433" custLinFactNeighborX="43393" custLinFactNeighborY="200000"/>
      <dgm:spPr/>
    </dgm:pt>
    <dgm:pt modelId="{DA616CD2-8441-45C1-AAC4-71FC8BE8E48B}" type="pres">
      <dgm:prSet presAssocID="{78A9ED8E-43D0-462C-A421-00EA7E218999}" presName="spaceA" presStyleCnt="0"/>
      <dgm:spPr/>
    </dgm:pt>
  </dgm:ptLst>
  <dgm:cxnLst>
    <dgm:cxn modelId="{D0C73204-4CE2-4CCE-8716-66A382E460AE}" srcId="{44A435E7-850A-46B0-9593-BA6AC93BB429}" destId="{4B0D361B-D207-4D69-87B2-BF1E553F0A2B}" srcOrd="1" destOrd="0" parTransId="{742DDE58-CC27-4286-A97B-5E701C9F785F}" sibTransId="{63B9D5A6-9C99-4D5B-A901-92FAD07D42A6}"/>
    <dgm:cxn modelId="{04D38B54-01E4-4030-94BB-F2E017457C06}" srcId="{44A435E7-850A-46B0-9593-BA6AC93BB429}" destId="{78A9ED8E-43D0-462C-A421-00EA7E218999}" srcOrd="4" destOrd="0" parTransId="{08EF6156-544A-4EE6-89B8-BD2300D9957B}" sibTransId="{0CDAE759-B2F2-4154-8227-682185F91468}"/>
    <dgm:cxn modelId="{AFFB9C74-D40D-4586-B730-BF9442AECFFE}" srcId="{44A435E7-850A-46B0-9593-BA6AC93BB429}" destId="{3B76BA86-029D-4ED6-AC58-FFFE4603B549}" srcOrd="0" destOrd="0" parTransId="{28A7420C-A61D-40E9-ABA7-0436DCC5C259}" sibTransId="{60EE02F2-5E17-4AF1-BE89-DDB174EC4F80}"/>
    <dgm:cxn modelId="{2F337077-7DE8-49D7-8DFB-22C00095A49B}" srcId="{44A435E7-850A-46B0-9593-BA6AC93BB429}" destId="{6C56E677-0CDE-4F48-87E6-699A0A419AA6}" srcOrd="2" destOrd="0" parTransId="{4F39BF8E-3AB9-4323-ABBA-27A2C3A8C821}" sibTransId="{8F150818-B0FF-45B8-84ED-4C0C7B1C0EE5}"/>
    <dgm:cxn modelId="{320E9D9B-0943-497A-BFA3-FB52522CCDDB}" srcId="{44A435E7-850A-46B0-9593-BA6AC93BB429}" destId="{DE3993AA-C3B2-4F3F-804B-E574E4C79510}" srcOrd="3" destOrd="0" parTransId="{7F65B5E1-C4CA-4E2B-BDF3-F54CF83A4DBF}" sibTransId="{42D186F7-6F36-4E8A-9228-E26145813481}"/>
    <dgm:cxn modelId="{161135AE-F8FA-473D-8CC0-49157FEAA931}" type="presOf" srcId="{78A9ED8E-43D0-462C-A421-00EA7E218999}" destId="{2D805673-61EC-4AB1-ADC8-0C80B7CF6F61}" srcOrd="0" destOrd="0" presId="urn:microsoft.com/office/officeart/2005/8/layout/hProcess11"/>
    <dgm:cxn modelId="{F3B7F2BD-893A-462F-9250-08B0704F5C45}" type="presOf" srcId="{4B0D361B-D207-4D69-87B2-BF1E553F0A2B}" destId="{54C60DC0-04FA-4EDC-A62C-B6E9E06D8427}" srcOrd="0" destOrd="0" presId="urn:microsoft.com/office/officeart/2005/8/layout/hProcess11"/>
    <dgm:cxn modelId="{5E7CEFF2-05B3-4745-B3B2-78279994500E}" type="presOf" srcId="{44A435E7-850A-46B0-9593-BA6AC93BB429}" destId="{682BB828-1A1B-4498-83C1-FCCA740C5B6C}" srcOrd="0" destOrd="0" presId="urn:microsoft.com/office/officeart/2005/8/layout/hProcess11"/>
    <dgm:cxn modelId="{CD44BFF5-519A-4B11-9AAC-4F0D5FCC7DF6}" type="presOf" srcId="{DE3993AA-C3B2-4F3F-804B-E574E4C79510}" destId="{31391F2C-2CDC-487C-8BB8-39A919C8FDAC}" srcOrd="0" destOrd="0" presId="urn:microsoft.com/office/officeart/2005/8/layout/hProcess11"/>
    <dgm:cxn modelId="{6F40C3FB-5D3A-43B2-BFBB-3372CC71A0AA}" type="presOf" srcId="{3B76BA86-029D-4ED6-AC58-FFFE4603B549}" destId="{1B18C7D7-672C-4E77-B1A5-26160B427DE3}" srcOrd="0" destOrd="0" presId="urn:microsoft.com/office/officeart/2005/8/layout/hProcess11"/>
    <dgm:cxn modelId="{AD6C84FD-0066-4FA9-B37C-BFC45F177BE3}" type="presOf" srcId="{6C56E677-0CDE-4F48-87E6-699A0A419AA6}" destId="{9E067C05-9770-4135-A3E3-896DB4E3063D}" srcOrd="0" destOrd="0" presId="urn:microsoft.com/office/officeart/2005/8/layout/hProcess11"/>
    <dgm:cxn modelId="{46351E6F-E576-45C4-B1D4-893EB1014660}" type="presParOf" srcId="{682BB828-1A1B-4498-83C1-FCCA740C5B6C}" destId="{C924390D-C098-4D7E-B027-919BADA45463}" srcOrd="0" destOrd="0" presId="urn:microsoft.com/office/officeart/2005/8/layout/hProcess11"/>
    <dgm:cxn modelId="{D5343A4B-8FA3-4843-A183-07E81E00857E}" type="presParOf" srcId="{682BB828-1A1B-4498-83C1-FCCA740C5B6C}" destId="{E1510220-677E-4736-931E-4D9D274DA434}" srcOrd="1" destOrd="0" presId="urn:microsoft.com/office/officeart/2005/8/layout/hProcess11"/>
    <dgm:cxn modelId="{A10DD60E-6D53-4935-A14E-08EF14E58018}" type="presParOf" srcId="{E1510220-677E-4736-931E-4D9D274DA434}" destId="{8B18EB34-D90D-4517-9F81-E34415569C31}" srcOrd="0" destOrd="0" presId="urn:microsoft.com/office/officeart/2005/8/layout/hProcess11"/>
    <dgm:cxn modelId="{F7028376-4CFD-4E8E-B561-19D32CBFC846}" type="presParOf" srcId="{8B18EB34-D90D-4517-9F81-E34415569C31}" destId="{1B18C7D7-672C-4E77-B1A5-26160B427DE3}" srcOrd="0" destOrd="0" presId="urn:microsoft.com/office/officeart/2005/8/layout/hProcess11"/>
    <dgm:cxn modelId="{F0E03FF1-DF01-4582-99FC-6A3F3C3B512E}" type="presParOf" srcId="{8B18EB34-D90D-4517-9F81-E34415569C31}" destId="{01B27E9B-27B0-4A39-B60F-2984BA925DF3}" srcOrd="1" destOrd="0" presId="urn:microsoft.com/office/officeart/2005/8/layout/hProcess11"/>
    <dgm:cxn modelId="{4A876556-E38D-42A1-891B-D05A526D6A5A}" type="presParOf" srcId="{8B18EB34-D90D-4517-9F81-E34415569C31}" destId="{470839F8-6572-4643-BB9F-0C5F648F358B}" srcOrd="2" destOrd="0" presId="urn:microsoft.com/office/officeart/2005/8/layout/hProcess11"/>
    <dgm:cxn modelId="{C68E22C7-3F39-443C-AFAA-7EDFC856CD98}" type="presParOf" srcId="{E1510220-677E-4736-931E-4D9D274DA434}" destId="{5426A5F6-EC9F-4860-B03A-72054F98FAE9}" srcOrd="1" destOrd="0" presId="urn:microsoft.com/office/officeart/2005/8/layout/hProcess11"/>
    <dgm:cxn modelId="{7EE0F656-0DC9-46BA-A08C-E2CC35BAAF7B}" type="presParOf" srcId="{E1510220-677E-4736-931E-4D9D274DA434}" destId="{BC843F5E-2425-4EE4-9883-A913B27F19EB}" srcOrd="2" destOrd="0" presId="urn:microsoft.com/office/officeart/2005/8/layout/hProcess11"/>
    <dgm:cxn modelId="{44D7F2CB-6A8A-4FF9-9253-99E3F2C249D1}" type="presParOf" srcId="{BC843F5E-2425-4EE4-9883-A913B27F19EB}" destId="{54C60DC0-04FA-4EDC-A62C-B6E9E06D8427}" srcOrd="0" destOrd="0" presId="urn:microsoft.com/office/officeart/2005/8/layout/hProcess11"/>
    <dgm:cxn modelId="{64A27C9B-BC38-4B23-9111-A37C93D50016}" type="presParOf" srcId="{BC843F5E-2425-4EE4-9883-A913B27F19EB}" destId="{80B8216B-BA08-43F5-833A-D1DD9E1E7DA2}" srcOrd="1" destOrd="0" presId="urn:microsoft.com/office/officeart/2005/8/layout/hProcess11"/>
    <dgm:cxn modelId="{8E9AF4EE-42DC-445B-B829-F88755E8DF96}" type="presParOf" srcId="{BC843F5E-2425-4EE4-9883-A913B27F19EB}" destId="{10FBBEA5-D476-4CBD-A9FF-29ACDDB8139C}" srcOrd="2" destOrd="0" presId="urn:microsoft.com/office/officeart/2005/8/layout/hProcess11"/>
    <dgm:cxn modelId="{6ADDD37E-9183-49C2-A007-89D253E8ECC3}" type="presParOf" srcId="{E1510220-677E-4736-931E-4D9D274DA434}" destId="{042F76AF-5D28-4260-8256-651DB1E24F03}" srcOrd="3" destOrd="0" presId="urn:microsoft.com/office/officeart/2005/8/layout/hProcess11"/>
    <dgm:cxn modelId="{DAE8A4ED-69B1-4767-B95B-540B97E0DF20}" type="presParOf" srcId="{E1510220-677E-4736-931E-4D9D274DA434}" destId="{234F9E1A-43B1-48F7-851F-40FD3E22947F}" srcOrd="4" destOrd="0" presId="urn:microsoft.com/office/officeart/2005/8/layout/hProcess11"/>
    <dgm:cxn modelId="{70E5B0BA-FFCF-4C07-8077-B252116C2F44}" type="presParOf" srcId="{234F9E1A-43B1-48F7-851F-40FD3E22947F}" destId="{9E067C05-9770-4135-A3E3-896DB4E3063D}" srcOrd="0" destOrd="0" presId="urn:microsoft.com/office/officeart/2005/8/layout/hProcess11"/>
    <dgm:cxn modelId="{784B546D-6A28-44E2-AEB5-D02AC00EF3B5}" type="presParOf" srcId="{234F9E1A-43B1-48F7-851F-40FD3E22947F}" destId="{A7CFA874-C52C-403E-BA5B-5D55142B28CC}" srcOrd="1" destOrd="0" presId="urn:microsoft.com/office/officeart/2005/8/layout/hProcess11"/>
    <dgm:cxn modelId="{17B3BC59-DA8B-4FEA-A48B-07AF6052DD2A}" type="presParOf" srcId="{234F9E1A-43B1-48F7-851F-40FD3E22947F}" destId="{BA3686E8-425C-4F1D-AB68-A0F3805BC280}" srcOrd="2" destOrd="0" presId="urn:microsoft.com/office/officeart/2005/8/layout/hProcess11"/>
    <dgm:cxn modelId="{2B4559FE-E2F5-42BF-B830-7AE04B4D6F0A}" type="presParOf" srcId="{E1510220-677E-4736-931E-4D9D274DA434}" destId="{CD767B10-6D94-4D28-AF2C-F2D7DA1E3A7A}" srcOrd="5" destOrd="0" presId="urn:microsoft.com/office/officeart/2005/8/layout/hProcess11"/>
    <dgm:cxn modelId="{3BCCD12E-2807-482E-9BAC-006C7138289C}" type="presParOf" srcId="{E1510220-677E-4736-931E-4D9D274DA434}" destId="{7EC27064-321A-45E4-A428-FAEE7CE6F6F6}" srcOrd="6" destOrd="0" presId="urn:microsoft.com/office/officeart/2005/8/layout/hProcess11"/>
    <dgm:cxn modelId="{3A7FBDC4-BC9C-4761-B0E7-029C1F5C1D90}" type="presParOf" srcId="{7EC27064-321A-45E4-A428-FAEE7CE6F6F6}" destId="{31391F2C-2CDC-487C-8BB8-39A919C8FDAC}" srcOrd="0" destOrd="0" presId="urn:microsoft.com/office/officeart/2005/8/layout/hProcess11"/>
    <dgm:cxn modelId="{21E9E8DD-FFE4-4A2F-8DE8-E6FC498A6B3C}" type="presParOf" srcId="{7EC27064-321A-45E4-A428-FAEE7CE6F6F6}" destId="{31AC2C6C-6F81-44D4-B4CC-3FE29155576F}" srcOrd="1" destOrd="0" presId="urn:microsoft.com/office/officeart/2005/8/layout/hProcess11"/>
    <dgm:cxn modelId="{5A6B4B71-C3B3-4268-AF47-033C279EC256}" type="presParOf" srcId="{7EC27064-321A-45E4-A428-FAEE7CE6F6F6}" destId="{8661EC11-B6F6-498B-9BE2-81EE6422D8DE}" srcOrd="2" destOrd="0" presId="urn:microsoft.com/office/officeart/2005/8/layout/hProcess11"/>
    <dgm:cxn modelId="{FBC25AE2-5135-4527-8AC9-BF9F30B44497}" type="presParOf" srcId="{E1510220-677E-4736-931E-4D9D274DA434}" destId="{2D402EB9-EB3E-471A-98F2-115B60CCF886}" srcOrd="7" destOrd="0" presId="urn:microsoft.com/office/officeart/2005/8/layout/hProcess11"/>
    <dgm:cxn modelId="{947B394D-89D9-4DE3-97F5-28D955194A36}" type="presParOf" srcId="{E1510220-677E-4736-931E-4D9D274DA434}" destId="{E914B5BF-BAF0-42ED-ACF0-252848A071E7}" srcOrd="8" destOrd="0" presId="urn:microsoft.com/office/officeart/2005/8/layout/hProcess11"/>
    <dgm:cxn modelId="{852384CF-8E86-43D6-AE21-6157F43AE658}" type="presParOf" srcId="{E914B5BF-BAF0-42ED-ACF0-252848A071E7}" destId="{2D805673-61EC-4AB1-ADC8-0C80B7CF6F61}" srcOrd="0" destOrd="0" presId="urn:microsoft.com/office/officeart/2005/8/layout/hProcess11"/>
    <dgm:cxn modelId="{30688125-E5A1-4042-9A5D-604913EE7F5B}" type="presParOf" srcId="{E914B5BF-BAF0-42ED-ACF0-252848A071E7}" destId="{7A98E77B-96A0-44F4-8EA9-461328DF82F4}" srcOrd="1" destOrd="0" presId="urn:microsoft.com/office/officeart/2005/8/layout/hProcess11"/>
    <dgm:cxn modelId="{9FBC6DFE-165E-4F9B-9168-7E950642E083}" type="presParOf" srcId="{E914B5BF-BAF0-42ED-ACF0-252848A071E7}" destId="{DA616CD2-8441-45C1-AAC4-71FC8BE8E48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92142-1CA5-4C1E-9F88-5459FC044F38}">
      <dsp:nvSpPr>
        <dsp:cNvPr id="0" name=""/>
        <dsp:cNvSpPr/>
      </dsp:nvSpPr>
      <dsp:spPr>
        <a:xfrm>
          <a:off x="0" y="2"/>
          <a:ext cx="2823627" cy="4563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Traffic Light Controller</a:t>
          </a:r>
          <a:endParaRPr lang="fr-FR" sz="2000" kern="1200" dirty="0"/>
        </a:p>
      </dsp:txBody>
      <dsp:txXfrm>
        <a:off x="22275" y="22277"/>
        <a:ext cx="2779077" cy="411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4390D-C098-4D7E-B027-919BADA45463}">
      <dsp:nvSpPr>
        <dsp:cNvPr id="0" name=""/>
        <dsp:cNvSpPr/>
      </dsp:nvSpPr>
      <dsp:spPr>
        <a:xfrm>
          <a:off x="0" y="2354015"/>
          <a:ext cx="9905999" cy="981055"/>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8C7D7-672C-4E77-B1A5-26160B427DE3}">
      <dsp:nvSpPr>
        <dsp:cNvPr id="0" name=""/>
        <dsp:cNvSpPr/>
      </dsp:nvSpPr>
      <dsp:spPr>
        <a:xfrm>
          <a:off x="0" y="215169"/>
          <a:ext cx="1503208" cy="82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fr-FR" sz="1800" b="1" i="1" u="sng" kern="1200" dirty="0">
              <a:solidFill>
                <a:schemeClr val="accent2"/>
              </a:solidFill>
              <a:effectLst>
                <a:outerShdw blurRad="38100" dist="38100" dir="2700000" algn="tl">
                  <a:srgbClr val="000000">
                    <a:alpha val="43137"/>
                  </a:srgbClr>
                </a:outerShdw>
              </a:effectLst>
            </a:rPr>
            <a:t>En 1771:</a:t>
          </a:r>
          <a:r>
            <a:rPr lang="fr-FR" sz="1800" b="0" i="0" u="none" kern="1200" dirty="0">
              <a:solidFill>
                <a:schemeClr val="accent2"/>
              </a:solidFill>
              <a:effectLst/>
            </a:rPr>
            <a:t> </a:t>
          </a:r>
          <a:r>
            <a:rPr lang="fr-FR" sz="1800" b="0" i="0" u="none" kern="1200" dirty="0">
              <a:effectLst/>
            </a:rPr>
            <a:t>La mise en place du 1</a:t>
          </a:r>
          <a:r>
            <a:rPr lang="fr-FR" sz="1800" b="0" i="0" u="none" kern="1200" baseline="30000" dirty="0">
              <a:effectLst/>
            </a:rPr>
            <a:t>er</a:t>
          </a:r>
          <a:r>
            <a:rPr lang="fr-FR" sz="1800" b="0" i="0" u="none" kern="1200" dirty="0">
              <a:effectLst/>
            </a:rPr>
            <a:t> réel système de signalisation par le Français ‘</a:t>
          </a:r>
          <a:r>
            <a:rPr lang="fr-FR" sz="1800" kern="1200" dirty="0"/>
            <a:t>Joseph Cugnot’</a:t>
          </a:r>
          <a:endParaRPr lang="fr-FR" sz="1800" b="1" i="1" u="sng" kern="1200" dirty="0">
            <a:effectLst>
              <a:outerShdw blurRad="38100" dist="38100" dir="2700000" algn="tl">
                <a:srgbClr val="000000">
                  <a:alpha val="43137"/>
                </a:srgbClr>
              </a:outerShdw>
            </a:effectLst>
          </a:endParaRPr>
        </a:p>
      </dsp:txBody>
      <dsp:txXfrm>
        <a:off x="0" y="215169"/>
        <a:ext cx="1503208" cy="825500"/>
      </dsp:txXfrm>
    </dsp:sp>
    <dsp:sp modelId="{01B27E9B-27B0-4A39-B60F-2984BA925DF3}">
      <dsp:nvSpPr>
        <dsp:cNvPr id="0" name=""/>
        <dsp:cNvSpPr/>
      </dsp:nvSpPr>
      <dsp:spPr>
        <a:xfrm>
          <a:off x="474719" y="2660399"/>
          <a:ext cx="341398" cy="34139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60DC0-04FA-4EDC-A62C-B6E9E06D8427}">
      <dsp:nvSpPr>
        <dsp:cNvPr id="0" name=""/>
        <dsp:cNvSpPr/>
      </dsp:nvSpPr>
      <dsp:spPr>
        <a:xfrm>
          <a:off x="1416760" y="1348461"/>
          <a:ext cx="2274203" cy="87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fr-FR" sz="1800" b="1" i="1" u="sng" kern="1200" dirty="0">
              <a:solidFill>
                <a:schemeClr val="accent3"/>
              </a:solidFill>
              <a:effectLst>
                <a:outerShdw blurRad="38100" dist="38100" dir="2700000" algn="tl">
                  <a:srgbClr val="000000">
                    <a:alpha val="43137"/>
                  </a:srgbClr>
                </a:outerShdw>
              </a:effectLst>
            </a:rPr>
            <a:t>Le 10 décembre1868:</a:t>
          </a:r>
          <a:br>
            <a:rPr lang="fr-FR" sz="1800" b="1" i="1" u="sng" kern="1200" dirty="0">
              <a:solidFill>
                <a:schemeClr val="accent3"/>
              </a:solidFill>
              <a:effectLst>
                <a:outerShdw blurRad="38100" dist="38100" dir="2700000" algn="tl">
                  <a:srgbClr val="000000">
                    <a:alpha val="43137"/>
                  </a:srgbClr>
                </a:outerShdw>
              </a:effectLst>
            </a:rPr>
          </a:br>
          <a:r>
            <a:rPr lang="fr-FR" sz="1800" b="0" i="0" u="none" kern="1200" dirty="0">
              <a:effectLst/>
            </a:rPr>
            <a:t>Le déploiement du 1</a:t>
          </a:r>
          <a:r>
            <a:rPr lang="fr-FR" sz="1800" b="0" i="0" u="none" kern="1200" baseline="30000" dirty="0">
              <a:effectLst/>
            </a:rPr>
            <a:t>er</a:t>
          </a:r>
          <a:r>
            <a:rPr lang="fr-FR" sz="1800" b="0" i="0" u="none" kern="1200" dirty="0">
              <a:effectLst/>
            </a:rPr>
            <a:t> feu tricolore à Londres</a:t>
          </a:r>
        </a:p>
      </dsp:txBody>
      <dsp:txXfrm>
        <a:off x="1416760" y="1348461"/>
        <a:ext cx="2274203" cy="877393"/>
      </dsp:txXfrm>
    </dsp:sp>
    <dsp:sp modelId="{80B8216B-BA08-43F5-833A-D1DD9E1E7DA2}">
      <dsp:nvSpPr>
        <dsp:cNvPr id="0" name=""/>
        <dsp:cNvSpPr/>
      </dsp:nvSpPr>
      <dsp:spPr>
        <a:xfrm>
          <a:off x="2331220" y="2683081"/>
          <a:ext cx="341398" cy="341398"/>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067C05-9770-4135-A3E3-896DB4E3063D}">
      <dsp:nvSpPr>
        <dsp:cNvPr id="0" name=""/>
        <dsp:cNvSpPr/>
      </dsp:nvSpPr>
      <dsp:spPr>
        <a:xfrm>
          <a:off x="3670685" y="480763"/>
          <a:ext cx="1884512" cy="136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fr-FR" sz="1800" b="1" i="1" u="sng" kern="1200" dirty="0">
              <a:solidFill>
                <a:schemeClr val="accent4"/>
              </a:solidFill>
              <a:effectLst>
                <a:outerShdw blurRad="38100" dist="38100" dir="2700000" algn="tl">
                  <a:srgbClr val="000000">
                    <a:alpha val="43137"/>
                  </a:srgbClr>
                </a:outerShdw>
              </a:effectLst>
            </a:rPr>
            <a:t>Le 05 août 1914: </a:t>
          </a:r>
          <a:r>
            <a:rPr lang="fr-FR" sz="1800" b="0" i="0" u="none" kern="1200" dirty="0">
              <a:effectLst/>
            </a:rPr>
            <a:t>L’installation du 1</a:t>
          </a:r>
          <a:r>
            <a:rPr lang="fr-FR" sz="1800" b="0" i="0" u="none" kern="1200" baseline="30000" dirty="0">
              <a:effectLst/>
            </a:rPr>
            <a:t>er</a:t>
          </a:r>
          <a:r>
            <a:rPr lang="fr-FR" sz="1800" b="0" i="0" u="none" kern="1200" dirty="0">
              <a:effectLst/>
            </a:rPr>
            <a:t> feu tricolore électrique aux États-Unis, fabriqué par ‘Garrett Augustus Morgan’</a:t>
          </a:r>
        </a:p>
      </dsp:txBody>
      <dsp:txXfrm>
        <a:off x="3670685" y="480763"/>
        <a:ext cx="1884512" cy="1360812"/>
      </dsp:txXfrm>
    </dsp:sp>
    <dsp:sp modelId="{A7CFA874-C52C-403E-BA5B-5D55142B28CC}">
      <dsp:nvSpPr>
        <dsp:cNvPr id="0" name=""/>
        <dsp:cNvSpPr/>
      </dsp:nvSpPr>
      <dsp:spPr>
        <a:xfrm>
          <a:off x="4457100" y="2690797"/>
          <a:ext cx="341398" cy="341398"/>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91F2C-2CDC-487C-8BB8-39A919C8FDAC}">
      <dsp:nvSpPr>
        <dsp:cNvPr id="0" name=""/>
        <dsp:cNvSpPr/>
      </dsp:nvSpPr>
      <dsp:spPr>
        <a:xfrm>
          <a:off x="5646295" y="1341711"/>
          <a:ext cx="1773361" cy="1098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fr-FR" sz="1800" b="1" i="1" u="sng" kern="1200" dirty="0">
              <a:solidFill>
                <a:schemeClr val="accent5"/>
              </a:solidFill>
              <a:effectLst>
                <a:outerShdw blurRad="38100" dist="38100" dir="2700000" algn="tl">
                  <a:srgbClr val="000000">
                    <a:alpha val="43137"/>
                  </a:srgbClr>
                </a:outerShdw>
              </a:effectLst>
            </a:rPr>
            <a:t>Le 05 mai 1923: </a:t>
          </a:r>
          <a:r>
            <a:rPr lang="fr-FR" sz="1800" b="0" i="0" u="none" kern="1200" dirty="0">
              <a:effectLst/>
            </a:rPr>
            <a:t>L’installation du feu tricolore à Paris</a:t>
          </a:r>
        </a:p>
      </dsp:txBody>
      <dsp:txXfrm>
        <a:off x="5646295" y="1341711"/>
        <a:ext cx="1773361" cy="1098386"/>
      </dsp:txXfrm>
    </dsp:sp>
    <dsp:sp modelId="{31AC2C6C-6F81-44D4-B4CC-3FE29155576F}">
      <dsp:nvSpPr>
        <dsp:cNvPr id="0" name=""/>
        <dsp:cNvSpPr/>
      </dsp:nvSpPr>
      <dsp:spPr>
        <a:xfrm>
          <a:off x="6373854" y="2670156"/>
          <a:ext cx="341398" cy="341398"/>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05673-61EC-4AB1-ADC8-0C80B7CF6F61}">
      <dsp:nvSpPr>
        <dsp:cNvPr id="0" name=""/>
        <dsp:cNvSpPr/>
      </dsp:nvSpPr>
      <dsp:spPr>
        <a:xfrm>
          <a:off x="7770997" y="806075"/>
          <a:ext cx="1309547" cy="1470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fr-FR" sz="1800" b="1" i="1" u="sng" kern="1200" dirty="0">
              <a:solidFill>
                <a:schemeClr val="accent6"/>
              </a:solidFill>
              <a:effectLst>
                <a:outerShdw blurRad="38100" dist="38100" dir="2700000" algn="tl">
                  <a:srgbClr val="000000">
                    <a:alpha val="43137"/>
                  </a:srgbClr>
                </a:outerShdw>
              </a:effectLst>
            </a:rPr>
            <a:t>2022</a:t>
          </a:r>
          <a:r>
            <a:rPr lang="fr-FR" sz="1800" b="0" i="0" u="none" kern="1200" dirty="0">
              <a:solidFill>
                <a:schemeClr val="accent6"/>
              </a:solidFill>
              <a:effectLst/>
            </a:rPr>
            <a:t>:</a:t>
          </a:r>
          <a:br>
            <a:rPr lang="fr-FR" sz="1800" b="0" i="0" u="none" kern="1200" dirty="0">
              <a:effectLst/>
            </a:rPr>
          </a:br>
          <a:r>
            <a:rPr lang="fr-FR" sz="1800" b="0" i="0" u="none" kern="1200" dirty="0">
              <a:effectLst/>
            </a:rPr>
            <a:t>Le feu tricolore tel que nous le connaissons aujourd’hui</a:t>
          </a:r>
        </a:p>
      </dsp:txBody>
      <dsp:txXfrm>
        <a:off x="7770997" y="806075"/>
        <a:ext cx="1309547" cy="1470333"/>
      </dsp:txXfrm>
    </dsp:sp>
    <dsp:sp modelId="{7A98E77B-96A0-44F4-8EA9-461328DF82F4}">
      <dsp:nvSpPr>
        <dsp:cNvPr id="0" name=""/>
        <dsp:cNvSpPr/>
      </dsp:nvSpPr>
      <dsp:spPr>
        <a:xfrm>
          <a:off x="8229654" y="2680326"/>
          <a:ext cx="341398" cy="341398"/>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2B9F135-B07D-40E4-8CCE-8C98C7A2F7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063" y="0"/>
            <a:ext cx="1182727" cy="1377815"/>
          </a:xfrm>
          <a:prstGeom prst="rect">
            <a:avLst/>
          </a:prstGeom>
        </p:spPr>
      </p:pic>
      <p:pic>
        <p:nvPicPr>
          <p:cNvPr id="5" name="Image 4">
            <a:extLst>
              <a:ext uri="{FF2B5EF4-FFF2-40B4-BE49-F238E27FC236}">
                <a16:creationId xmlns:a16="http://schemas.microsoft.com/office/drawing/2014/main" id="{1F23A2CA-D63B-4BE4-B92E-B890B995DD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65210" y="0"/>
            <a:ext cx="1182727" cy="1377815"/>
          </a:xfrm>
          <a:prstGeom prst="rect">
            <a:avLst/>
          </a:prstGeom>
        </p:spPr>
      </p:pic>
      <p:sp>
        <p:nvSpPr>
          <p:cNvPr id="6" name="Espace réservé du contenu 2">
            <a:extLst>
              <a:ext uri="{FF2B5EF4-FFF2-40B4-BE49-F238E27FC236}">
                <a16:creationId xmlns:a16="http://schemas.microsoft.com/office/drawing/2014/main" id="{4028DB48-0804-4E8D-933E-AF49A272B3D6}"/>
              </a:ext>
            </a:extLst>
          </p:cNvPr>
          <p:cNvSpPr>
            <a:spLocks noGrp="1"/>
          </p:cNvSpPr>
          <p:nvPr>
            <p:ph idx="1"/>
          </p:nvPr>
        </p:nvSpPr>
        <p:spPr>
          <a:xfrm>
            <a:off x="3281561" y="0"/>
            <a:ext cx="5628878" cy="3508130"/>
          </a:xfrm>
        </p:spPr>
        <p:txBody>
          <a:bodyPr>
            <a:normAutofit fontScale="32500" lnSpcReduction="20000"/>
          </a:bodyPr>
          <a:lstStyle/>
          <a:p>
            <a:pPr indent="0" algn="ctr">
              <a:buNone/>
            </a:pPr>
            <a:r>
              <a:rPr lang="ar-DZ" sz="3600" dirty="0"/>
              <a:t> </a:t>
            </a:r>
            <a:r>
              <a:rPr lang="ar-DZ" sz="3600" b="1" dirty="0"/>
              <a:t>الجمهـورية الجــزائـرية الديمـقـراطـيـة الـشـعـبـية</a:t>
            </a:r>
            <a:endParaRPr lang="fr-FR" sz="3600" b="1" dirty="0"/>
          </a:p>
          <a:p>
            <a:pPr indent="0" algn="ctr">
              <a:buNone/>
            </a:pPr>
            <a:r>
              <a:rPr lang="fr-FR" sz="3200" b="1" dirty="0"/>
              <a:t>REPUBLIQUE ALGERIENNE DEMOCRATIQUE ET POPULAIRE</a:t>
            </a:r>
          </a:p>
          <a:p>
            <a:pPr indent="0" algn="ctr">
              <a:buNone/>
            </a:pPr>
            <a:r>
              <a:rPr lang="ar-DZ" sz="3200" b="1" dirty="0"/>
              <a:t>وزارة التـعـليـم العـالي والبـحث العـلـمـي</a:t>
            </a:r>
            <a:endParaRPr lang="fr-FR" sz="3200" b="1" dirty="0"/>
          </a:p>
          <a:p>
            <a:pPr indent="0" algn="ctr">
              <a:buNone/>
            </a:pPr>
            <a:r>
              <a:rPr lang="fr-FR" sz="3200" b="1" dirty="0"/>
              <a:t>Ministère de l’Enseignement Supérieur et de la Recherche Scientifique</a:t>
            </a:r>
          </a:p>
          <a:p>
            <a:pPr indent="0" algn="ctr">
              <a:buNone/>
            </a:pPr>
            <a:r>
              <a:rPr lang="ar-DZ" sz="3200" b="1" dirty="0"/>
              <a:t>جــامعة أبي بـكـر </a:t>
            </a:r>
            <a:r>
              <a:rPr lang="ar-DZ" sz="3200" b="1" dirty="0" err="1"/>
              <a:t>بـلـقـايــد</a:t>
            </a:r>
            <a:r>
              <a:rPr lang="ar-DZ" sz="3200" b="1" dirty="0"/>
              <a:t>– تـلمسان</a:t>
            </a:r>
            <a:endParaRPr lang="fr-FR" sz="3200" b="1" dirty="0"/>
          </a:p>
          <a:p>
            <a:pPr indent="0" algn="ctr">
              <a:buNone/>
            </a:pPr>
            <a:r>
              <a:rPr lang="fr-FR" sz="3200" b="1" dirty="0"/>
              <a:t>Université </a:t>
            </a:r>
            <a:r>
              <a:rPr lang="fr-FR" sz="3200" b="1" dirty="0" err="1"/>
              <a:t>Aboubakr</a:t>
            </a:r>
            <a:r>
              <a:rPr lang="fr-FR" sz="3200" b="1" dirty="0"/>
              <a:t> </a:t>
            </a:r>
            <a:r>
              <a:rPr lang="fr-FR" sz="3200" b="1" dirty="0" err="1"/>
              <a:t>Belkaïd</a:t>
            </a:r>
            <a:r>
              <a:rPr lang="fr-FR" sz="3200" b="1" dirty="0"/>
              <a:t>-Tlemcen</a:t>
            </a:r>
          </a:p>
          <a:p>
            <a:pPr indent="0" algn="ctr">
              <a:buNone/>
            </a:pPr>
            <a:r>
              <a:rPr lang="ar-DZ" sz="3200" b="1" dirty="0" err="1"/>
              <a:t>ﮐﻠﯿﺔ</a:t>
            </a:r>
            <a:r>
              <a:rPr lang="ar-DZ" sz="3200" b="1" dirty="0"/>
              <a:t> </a:t>
            </a:r>
            <a:r>
              <a:rPr lang="ar-DZ" sz="3200" b="1" dirty="0" err="1"/>
              <a:t>ﺍﻠﺗﮐﻧﻠﻭﺠﯾﺎ</a:t>
            </a:r>
            <a:endParaRPr lang="ar-DZ" sz="3200" b="1" dirty="0"/>
          </a:p>
          <a:p>
            <a:pPr indent="0" algn="ctr">
              <a:buNone/>
            </a:pPr>
            <a:r>
              <a:rPr lang="fr-FR" sz="3200" i="1" dirty="0">
                <a:effectLst>
                  <a:outerShdw blurRad="38100" dist="38100" dir="2700000" algn="tl">
                    <a:srgbClr val="000000">
                      <a:alpha val="43137"/>
                    </a:srgbClr>
                  </a:outerShdw>
                </a:effectLst>
              </a:rPr>
              <a:t>Faculté de Technologie</a:t>
            </a:r>
          </a:p>
          <a:p>
            <a:pPr indent="0" algn="ctr">
              <a:buNone/>
            </a:pPr>
            <a:r>
              <a:rPr lang="fr-FR" sz="3200" dirty="0">
                <a:effectLst>
                  <a:outerShdw blurRad="38100" dist="38100" dir="2700000" algn="tl">
                    <a:srgbClr val="000000">
                      <a:alpha val="43137"/>
                    </a:srgbClr>
                  </a:outerShdw>
                </a:effectLst>
              </a:rPr>
              <a:t>Département de Génie Electrique et Electronique (GEE)</a:t>
            </a:r>
          </a:p>
          <a:p>
            <a:pPr indent="0" algn="ctr">
              <a:buNone/>
            </a:pPr>
            <a:r>
              <a:rPr lang="fr-FR" sz="3200" b="1" dirty="0">
                <a:effectLst>
                  <a:outerShdw blurRad="38100" dist="38100" dir="2700000" algn="tl">
                    <a:srgbClr val="000000">
                      <a:alpha val="43137"/>
                    </a:srgbClr>
                  </a:outerShdw>
                </a:effectLst>
              </a:rPr>
              <a:t>Filière :</a:t>
            </a:r>
            <a:r>
              <a:rPr lang="fr-FR" sz="3200" dirty="0"/>
              <a:t> ELECTRONIQUE</a:t>
            </a:r>
          </a:p>
          <a:p>
            <a:pPr indent="0" algn="ctr">
              <a:buNone/>
            </a:pPr>
            <a:r>
              <a:rPr lang="fr-FR" sz="3200" b="1" dirty="0">
                <a:effectLst>
                  <a:outerShdw blurRad="38100" dist="38100" dir="2700000" algn="tl">
                    <a:srgbClr val="000000">
                      <a:alpha val="43137"/>
                    </a:srgbClr>
                  </a:outerShdw>
                </a:effectLst>
              </a:rPr>
              <a:t>LICENCE :</a:t>
            </a:r>
            <a:r>
              <a:rPr lang="fr-FR" sz="3200" dirty="0"/>
              <a:t> ELECTRONIQUE</a:t>
            </a:r>
          </a:p>
          <a:p>
            <a:pPr indent="0" algn="ctr">
              <a:buNone/>
            </a:pPr>
            <a:r>
              <a:rPr lang="fr-FR" sz="3200" b="1" dirty="0">
                <a:effectLst>
                  <a:outerShdw blurRad="38100" dist="38100" dir="2700000" algn="tl">
                    <a:srgbClr val="000000">
                      <a:alpha val="43137"/>
                    </a:srgbClr>
                  </a:outerShdw>
                </a:effectLst>
              </a:rPr>
              <a:t>Matière NS641 : </a:t>
            </a:r>
            <a:r>
              <a:rPr lang="fr-FR" sz="3200" i="1" dirty="0"/>
              <a:t>PROJET DE FIN DE CYCLE</a:t>
            </a:r>
          </a:p>
        </p:txBody>
      </p:sp>
      <p:graphicFrame>
        <p:nvGraphicFramePr>
          <p:cNvPr id="12" name="Diagramme 11">
            <a:extLst>
              <a:ext uri="{FF2B5EF4-FFF2-40B4-BE49-F238E27FC236}">
                <a16:creationId xmlns:a16="http://schemas.microsoft.com/office/drawing/2014/main" id="{DB79E6DC-5D4B-465B-8A34-282A6ECC8B76}"/>
              </a:ext>
            </a:extLst>
          </p:cNvPr>
          <p:cNvGraphicFramePr/>
          <p:nvPr>
            <p:extLst>
              <p:ext uri="{D42A27DB-BD31-4B8C-83A1-F6EECF244321}">
                <p14:modId xmlns:p14="http://schemas.microsoft.com/office/powerpoint/2010/main" val="2500949065"/>
              </p:ext>
            </p:extLst>
          </p:nvPr>
        </p:nvGraphicFramePr>
        <p:xfrm>
          <a:off x="4684187" y="3831233"/>
          <a:ext cx="2823627" cy="461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ZoneTexte 16">
            <a:extLst>
              <a:ext uri="{FF2B5EF4-FFF2-40B4-BE49-F238E27FC236}">
                <a16:creationId xmlns:a16="http://schemas.microsoft.com/office/drawing/2014/main" id="{57B9337C-DC7A-4805-A257-C96DEB2556BC}"/>
              </a:ext>
            </a:extLst>
          </p:cNvPr>
          <p:cNvSpPr txBox="1"/>
          <p:nvPr/>
        </p:nvSpPr>
        <p:spPr>
          <a:xfrm>
            <a:off x="5243146" y="3429000"/>
            <a:ext cx="1705708" cy="369332"/>
          </a:xfrm>
          <a:prstGeom prst="rect">
            <a:avLst/>
          </a:prstGeom>
          <a:noFill/>
        </p:spPr>
        <p:txBody>
          <a:bodyPr wrap="square" rtlCol="0">
            <a:spAutoFit/>
          </a:bodyPr>
          <a:lstStyle/>
          <a:p>
            <a:r>
              <a:rPr lang="fr-FR" sz="180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Arial" panose="020B0604020202020204" pitchFamily="34" charset="0"/>
              </a:rPr>
              <a:t>Intitulé du Sujet </a:t>
            </a:r>
            <a:endParaRPr lang="fr-FR" b="1" dirty="0">
              <a:effectLst>
                <a:outerShdw blurRad="38100" dist="38100" dir="2700000" algn="tl">
                  <a:srgbClr val="000000">
                    <a:alpha val="43137"/>
                  </a:srgbClr>
                </a:outerShdw>
              </a:effectLst>
            </a:endParaRPr>
          </a:p>
        </p:txBody>
      </p:sp>
      <p:sp>
        <p:nvSpPr>
          <p:cNvPr id="18" name="Espace réservé du contenu 2">
            <a:extLst>
              <a:ext uri="{FF2B5EF4-FFF2-40B4-BE49-F238E27FC236}">
                <a16:creationId xmlns:a16="http://schemas.microsoft.com/office/drawing/2014/main" id="{D57ACB23-E235-46AA-8069-1C1F3244D07E}"/>
              </a:ext>
            </a:extLst>
          </p:cNvPr>
          <p:cNvSpPr txBox="1">
            <a:spLocks/>
          </p:cNvSpPr>
          <p:nvPr/>
        </p:nvSpPr>
        <p:spPr>
          <a:xfrm>
            <a:off x="1435426" y="4618173"/>
            <a:ext cx="3576189" cy="184417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indent="0">
              <a:buNone/>
            </a:pPr>
            <a:r>
              <a:rPr lang="fr-FR" b="1" dirty="0">
                <a:effectLst>
                  <a:outerShdw blurRad="38100" dist="38100" dir="2700000" algn="tl">
                    <a:srgbClr val="000000">
                      <a:alpha val="43137"/>
                    </a:srgbClr>
                  </a:outerShdw>
                </a:effectLst>
              </a:rPr>
              <a:t>Présenté par :</a:t>
            </a:r>
          </a:p>
          <a:p>
            <a:pPr marL="571500" indent="342900"/>
            <a:r>
              <a:rPr lang="fr-FR" dirty="0"/>
              <a:t>DEKMOUS Adel – Walid</a:t>
            </a:r>
          </a:p>
          <a:p>
            <a:pPr marL="571500" indent="342900"/>
            <a:r>
              <a:rPr lang="fr-FR" dirty="0"/>
              <a:t>BERRAH </a:t>
            </a:r>
            <a:r>
              <a:rPr lang="fr-FR" dirty="0" err="1"/>
              <a:t>Sidahmed</a:t>
            </a:r>
            <a:br>
              <a:rPr lang="fr-FR" dirty="0"/>
            </a:br>
            <a:endParaRPr lang="fr-FR" dirty="0"/>
          </a:p>
        </p:txBody>
      </p:sp>
      <p:sp>
        <p:nvSpPr>
          <p:cNvPr id="19" name="Espace réservé du contenu 2">
            <a:extLst>
              <a:ext uri="{FF2B5EF4-FFF2-40B4-BE49-F238E27FC236}">
                <a16:creationId xmlns:a16="http://schemas.microsoft.com/office/drawing/2014/main" id="{17DF3827-BC87-44A4-A687-F2239746006E}"/>
              </a:ext>
            </a:extLst>
          </p:cNvPr>
          <p:cNvSpPr txBox="1">
            <a:spLocks/>
          </p:cNvSpPr>
          <p:nvPr/>
        </p:nvSpPr>
        <p:spPr>
          <a:xfrm>
            <a:off x="7250158" y="5959746"/>
            <a:ext cx="3320561" cy="50260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indent="0">
              <a:buNone/>
            </a:pPr>
            <a:r>
              <a:rPr lang="fr-FR" b="1" dirty="0">
                <a:effectLst>
                  <a:outerShdw blurRad="38100" dist="38100" dir="2700000" algn="tl">
                    <a:srgbClr val="000000">
                      <a:alpha val="43137"/>
                    </a:srgbClr>
                  </a:outerShdw>
                </a:effectLst>
              </a:rPr>
              <a:t>Année Universitaire : 2021 / 2022 </a:t>
            </a:r>
            <a:br>
              <a:rPr lang="fr-FR" dirty="0"/>
            </a:br>
            <a:endParaRPr lang="fr-FR" dirty="0"/>
          </a:p>
        </p:txBody>
      </p:sp>
    </p:spTree>
    <p:extLst>
      <p:ext uri="{BB962C8B-B14F-4D97-AF65-F5344CB8AC3E}">
        <p14:creationId xmlns:p14="http://schemas.microsoft.com/office/powerpoint/2010/main" val="106184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F108742-6686-4011-9147-A4E5454110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001" y="237066"/>
            <a:ext cx="3868942" cy="3868942"/>
          </a:xfrm>
          <a:prstGeom prst="roundRect">
            <a:avLst>
              <a:gd name="adj" fmla="val 16667"/>
            </a:avLst>
          </a:prstGeom>
          <a:solidFill>
            <a:schemeClr val="tx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E4FC6BC5-BD0D-45BB-853B-77A41C68EF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15438" y="2775600"/>
            <a:ext cx="5606561" cy="3050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64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433514C9-4E14-4D06-9879-DA8C8DDE8E26}"/>
              </a:ext>
            </a:extLst>
          </p:cNvPr>
          <p:cNvSpPr txBox="1">
            <a:spLocks/>
          </p:cNvSpPr>
          <p:nvPr/>
        </p:nvSpPr>
        <p:spPr>
          <a:xfrm>
            <a:off x="1370010" y="1253810"/>
            <a:ext cx="3835035" cy="57577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Mode de fonctionnement :</a:t>
            </a:r>
          </a:p>
        </p:txBody>
      </p:sp>
      <p:sp>
        <p:nvSpPr>
          <p:cNvPr id="7" name="Espace réservé du contenu 2">
            <a:extLst>
              <a:ext uri="{FF2B5EF4-FFF2-40B4-BE49-F238E27FC236}">
                <a16:creationId xmlns:a16="http://schemas.microsoft.com/office/drawing/2014/main" id="{8F381593-3CB1-4999-B8E1-CE2D5AAD9994}"/>
              </a:ext>
            </a:extLst>
          </p:cNvPr>
          <p:cNvSpPr txBox="1">
            <a:spLocks/>
          </p:cNvSpPr>
          <p:nvPr/>
        </p:nvSpPr>
        <p:spPr>
          <a:xfrm>
            <a:off x="1370010" y="2172875"/>
            <a:ext cx="3835035"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rgbClr val="FF0000"/>
                </a:solidFill>
              </a:rPr>
              <a:t>Mode ‘Astable’ :</a:t>
            </a:r>
          </a:p>
        </p:txBody>
      </p:sp>
      <p:sp>
        <p:nvSpPr>
          <p:cNvPr id="8" name="Espace réservé du contenu 2">
            <a:extLst>
              <a:ext uri="{FF2B5EF4-FFF2-40B4-BE49-F238E27FC236}">
                <a16:creationId xmlns:a16="http://schemas.microsoft.com/office/drawing/2014/main" id="{81A6648B-1951-45B3-AAC9-7CFA03151FD6}"/>
              </a:ext>
            </a:extLst>
          </p:cNvPr>
          <p:cNvSpPr txBox="1">
            <a:spLocks/>
          </p:cNvSpPr>
          <p:nvPr/>
        </p:nvSpPr>
        <p:spPr>
          <a:xfrm>
            <a:off x="1370011" y="3091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pin ‘6’ est reliée avec le pin ‘2’. Il contient 3 composants : une résistance, un potentiomètre et un condensateur en série. Dans la sortie pin ‘3’, il y a un signal rectangulaire de la même période T.</a:t>
            </a:r>
          </a:p>
        </p:txBody>
      </p:sp>
    </p:spTree>
    <p:extLst>
      <p:ext uri="{BB962C8B-B14F-4D97-AF65-F5344CB8AC3E}">
        <p14:creationId xmlns:p14="http://schemas.microsoft.com/office/powerpoint/2010/main" val="256618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5C77F2B-4F42-4FF8-B48F-FF4D1B2D33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848" y="707488"/>
            <a:ext cx="3750286" cy="4651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AA162423-AD4A-4055-8FE3-D3BFCD2FA4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6849" y="2718736"/>
            <a:ext cx="4987303" cy="2640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254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4CBEDA9-1365-4456-BE1C-4E7410A01415}"/>
              </a:ext>
            </a:extLst>
          </p:cNvPr>
          <p:cNvSpPr txBox="1">
            <a:spLocks/>
          </p:cNvSpPr>
          <p:nvPr/>
        </p:nvSpPr>
        <p:spPr>
          <a:xfrm>
            <a:off x="1334840" y="1135382"/>
            <a:ext cx="3835035"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rgbClr val="FF0000"/>
                </a:solidFill>
              </a:rPr>
              <a:t>Mode ‘Monostable’ :</a:t>
            </a:r>
          </a:p>
        </p:txBody>
      </p:sp>
      <p:sp>
        <p:nvSpPr>
          <p:cNvPr id="4" name="Espace réservé du contenu 2">
            <a:extLst>
              <a:ext uri="{FF2B5EF4-FFF2-40B4-BE49-F238E27FC236}">
                <a16:creationId xmlns:a16="http://schemas.microsoft.com/office/drawing/2014/main" id="{6F289F98-DC00-4244-A10A-D73A86281435}"/>
              </a:ext>
            </a:extLst>
          </p:cNvPr>
          <p:cNvSpPr txBox="1">
            <a:spLocks/>
          </p:cNvSpPr>
          <p:nvPr/>
        </p:nvSpPr>
        <p:spPr>
          <a:xfrm>
            <a:off x="1334840" y="1948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pin ‘6’ est reliée avec le pin ‘7’. Il contient 3 composants : une résistance, un condensateur en série et un bouton poussoir pour changer l’état de la sortie 1 ou 0 au pin ‘3’. Elle génère un signal rectangulaire qui n’est pas de la même période T.</a:t>
            </a:r>
          </a:p>
        </p:txBody>
      </p:sp>
    </p:spTree>
    <p:extLst>
      <p:ext uri="{BB962C8B-B14F-4D97-AF65-F5344CB8AC3E}">
        <p14:creationId xmlns:p14="http://schemas.microsoft.com/office/powerpoint/2010/main" val="48385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77C27E0-067F-4669-8CAA-E1615D6333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3205" y="1310055"/>
            <a:ext cx="5166580" cy="42283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B7D1CBC8-5353-48F4-A7AC-E538204C23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155" y="3150124"/>
            <a:ext cx="4486642" cy="2388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827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4CBEDA9-1365-4456-BE1C-4E7410A01415}"/>
              </a:ext>
            </a:extLst>
          </p:cNvPr>
          <p:cNvSpPr txBox="1">
            <a:spLocks/>
          </p:cNvSpPr>
          <p:nvPr/>
        </p:nvSpPr>
        <p:spPr>
          <a:xfrm>
            <a:off x="1334840" y="1135382"/>
            <a:ext cx="3835035"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rgbClr val="FF0000"/>
                </a:solidFill>
              </a:rPr>
              <a:t>Mode ‘Bistable’ :</a:t>
            </a:r>
          </a:p>
        </p:txBody>
      </p:sp>
      <p:sp>
        <p:nvSpPr>
          <p:cNvPr id="4" name="Espace réservé du contenu 2">
            <a:extLst>
              <a:ext uri="{FF2B5EF4-FFF2-40B4-BE49-F238E27FC236}">
                <a16:creationId xmlns:a16="http://schemas.microsoft.com/office/drawing/2014/main" id="{6F289F98-DC00-4244-A10A-D73A86281435}"/>
              </a:ext>
            </a:extLst>
          </p:cNvPr>
          <p:cNvSpPr txBox="1">
            <a:spLocks/>
          </p:cNvSpPr>
          <p:nvPr/>
        </p:nvSpPr>
        <p:spPr>
          <a:xfrm>
            <a:off x="1334840" y="1948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endParaRPr lang="fr-FR" dirty="0"/>
          </a:p>
        </p:txBody>
      </p:sp>
      <p:sp>
        <p:nvSpPr>
          <p:cNvPr id="6" name="Espace réservé du contenu 2">
            <a:extLst>
              <a:ext uri="{FF2B5EF4-FFF2-40B4-BE49-F238E27FC236}">
                <a16:creationId xmlns:a16="http://schemas.microsoft.com/office/drawing/2014/main" id="{6CE1C57E-71DC-4286-A895-AFAC8B728FE2}"/>
              </a:ext>
            </a:extLst>
          </p:cNvPr>
          <p:cNvSpPr txBox="1">
            <a:spLocks/>
          </p:cNvSpPr>
          <p:nvPr/>
        </p:nvSpPr>
        <p:spPr>
          <a:xfrm>
            <a:off x="1334840" y="1948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a:t>
            </a:r>
            <a:r>
              <a:rPr lang="fr-FR" dirty="0" err="1"/>
              <a:t>Timer</a:t>
            </a:r>
            <a:r>
              <a:rPr lang="fr-FR" dirty="0"/>
              <a:t> </a:t>
            </a:r>
            <a:r>
              <a:rPr lang="fr-FR" b="1" dirty="0"/>
              <a:t>NE555</a:t>
            </a:r>
            <a:r>
              <a:rPr lang="fr-FR" dirty="0"/>
              <a:t> possède deux états stables, 0 et 1. Le passage d’un état à un autre ne peut s’opérer qu’à l’aide d’une action extérieure comme l’actionnement d’un bouton.</a:t>
            </a:r>
          </a:p>
        </p:txBody>
      </p:sp>
    </p:spTree>
    <p:extLst>
      <p:ext uri="{BB962C8B-B14F-4D97-AF65-F5344CB8AC3E}">
        <p14:creationId xmlns:p14="http://schemas.microsoft.com/office/powerpoint/2010/main" val="31194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7223DE8-8A20-4CA4-A674-1C7DC1108E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349" y="1365050"/>
            <a:ext cx="5278345" cy="4356616"/>
          </a:xfrm>
          <a:prstGeom prst="rect">
            <a:avLst/>
          </a:prstGeom>
        </p:spPr>
      </p:pic>
      <p:pic>
        <p:nvPicPr>
          <p:cNvPr id="4" name="Image 3">
            <a:extLst>
              <a:ext uri="{FF2B5EF4-FFF2-40B4-BE49-F238E27FC236}">
                <a16:creationId xmlns:a16="http://schemas.microsoft.com/office/drawing/2014/main" id="{72F28CCF-4C27-4536-85CA-7AB223760C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3312" y="3279531"/>
            <a:ext cx="4764877" cy="2442135"/>
          </a:xfrm>
          <a:prstGeom prst="rect">
            <a:avLst/>
          </a:prstGeom>
        </p:spPr>
      </p:pic>
    </p:spTree>
    <p:extLst>
      <p:ext uri="{BB962C8B-B14F-4D97-AF65-F5344CB8AC3E}">
        <p14:creationId xmlns:p14="http://schemas.microsoft.com/office/powerpoint/2010/main" val="151237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8F455-D336-4FA8-AEC0-0B4A4A3BA0F9}"/>
              </a:ext>
            </a:extLst>
          </p:cNvPr>
          <p:cNvSpPr>
            <a:spLocks noGrp="1"/>
          </p:cNvSpPr>
          <p:nvPr>
            <p:ph type="title"/>
          </p:nvPr>
        </p:nvSpPr>
        <p:spPr/>
        <p:txBody>
          <a:bodyPr/>
          <a:lstStyle/>
          <a:p>
            <a:r>
              <a:rPr lang="fr-FR" dirty="0">
                <a:solidFill>
                  <a:srgbClr val="FFC000"/>
                </a:solidFill>
              </a:rPr>
              <a:t>CD 4017 :</a:t>
            </a:r>
          </a:p>
        </p:txBody>
      </p:sp>
      <p:sp>
        <p:nvSpPr>
          <p:cNvPr id="3" name="Espace réservé du contenu 2">
            <a:extLst>
              <a:ext uri="{FF2B5EF4-FFF2-40B4-BE49-F238E27FC236}">
                <a16:creationId xmlns:a16="http://schemas.microsoft.com/office/drawing/2014/main" id="{5F638409-C145-4CE5-9743-66139879B534}"/>
              </a:ext>
            </a:extLst>
          </p:cNvPr>
          <p:cNvSpPr>
            <a:spLocks noGrp="1"/>
          </p:cNvSpPr>
          <p:nvPr>
            <p:ph idx="1"/>
          </p:nvPr>
        </p:nvSpPr>
        <p:spPr>
          <a:xfrm>
            <a:off x="1141412" y="3124468"/>
            <a:ext cx="9905999" cy="1975379"/>
          </a:xfrm>
        </p:spPr>
        <p:txBody>
          <a:bodyPr>
            <a:normAutofit fontScale="85000" lnSpcReduction="10000"/>
          </a:bodyPr>
          <a:lstStyle/>
          <a:p>
            <a:pPr algn="just"/>
            <a:r>
              <a:rPr lang="fr-FR" dirty="0"/>
              <a:t>Le circuit intégré 4017 est un compteur décimal de type Johnson à 5 étages. Il possède 3 entrées (horloge, validation et Remise à Zéro) et dix sorties (Q0 à Q9). Une seule des sorties peut être active à un instant donné. Les sorties sont activées séquentiellement (c'est-à-dire l'une après l'autre) à chaque coup d'horloge. Une sortie additionnelle CO permet de chaîner les circuits les uns derrière les autres afin d'augmenter le nombre total de sorties.</a:t>
            </a:r>
          </a:p>
        </p:txBody>
      </p:sp>
      <p:sp>
        <p:nvSpPr>
          <p:cNvPr id="5" name="Espace réservé du contenu 2">
            <a:extLst>
              <a:ext uri="{FF2B5EF4-FFF2-40B4-BE49-F238E27FC236}">
                <a16:creationId xmlns:a16="http://schemas.microsoft.com/office/drawing/2014/main" id="{E1BD49C1-6237-4A50-902D-D69FA00D64DD}"/>
              </a:ext>
            </a:extLst>
          </p:cNvPr>
          <p:cNvSpPr txBox="1">
            <a:spLocks/>
          </p:cNvSpPr>
          <p:nvPr/>
        </p:nvSpPr>
        <p:spPr>
          <a:xfrm>
            <a:off x="1141412" y="2097088"/>
            <a:ext cx="1720322"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Définition :</a:t>
            </a:r>
          </a:p>
        </p:txBody>
      </p:sp>
    </p:spTree>
    <p:extLst>
      <p:ext uri="{BB962C8B-B14F-4D97-AF65-F5344CB8AC3E}">
        <p14:creationId xmlns:p14="http://schemas.microsoft.com/office/powerpoint/2010/main" val="196010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A706A5E-5AD2-4DC7-9428-C73AC9B97338}"/>
              </a:ext>
            </a:extLst>
          </p:cNvPr>
          <p:cNvPicPr>
            <a:picLocks noChangeAspect="1"/>
          </p:cNvPicPr>
          <p:nvPr/>
        </p:nvPicPr>
        <p:blipFill>
          <a:blip r:embed="rId2"/>
          <a:stretch>
            <a:fillRect/>
          </a:stretch>
        </p:blipFill>
        <p:spPr>
          <a:xfrm>
            <a:off x="1335346" y="595889"/>
            <a:ext cx="4760654" cy="4143163"/>
          </a:xfrm>
          <a:prstGeom prst="roundRect">
            <a:avLst>
              <a:gd name="adj" fmla="val 16667"/>
            </a:avLst>
          </a:prstGeom>
          <a:solidFill>
            <a:schemeClr val="tx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695C18D3-BF8D-4278-86AB-79C9CFC973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1979" y="1931185"/>
            <a:ext cx="4004675" cy="3977245"/>
          </a:xfrm>
          <a:prstGeom prst="roundRect">
            <a:avLst>
              <a:gd name="adj" fmla="val 1069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345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433514C9-4E14-4D06-9879-DA8C8DDE8E26}"/>
              </a:ext>
            </a:extLst>
          </p:cNvPr>
          <p:cNvSpPr txBox="1">
            <a:spLocks/>
          </p:cNvSpPr>
          <p:nvPr/>
        </p:nvSpPr>
        <p:spPr>
          <a:xfrm>
            <a:off x="1370010" y="1253810"/>
            <a:ext cx="4725990"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Principe de fonctionnement :</a:t>
            </a:r>
          </a:p>
        </p:txBody>
      </p:sp>
      <p:sp>
        <p:nvSpPr>
          <p:cNvPr id="8" name="Espace réservé du contenu 2">
            <a:extLst>
              <a:ext uri="{FF2B5EF4-FFF2-40B4-BE49-F238E27FC236}">
                <a16:creationId xmlns:a16="http://schemas.microsoft.com/office/drawing/2014/main" id="{81A6648B-1951-45B3-AAC9-7CFA03151FD6}"/>
              </a:ext>
            </a:extLst>
          </p:cNvPr>
          <p:cNvSpPr txBox="1">
            <a:spLocks/>
          </p:cNvSpPr>
          <p:nvPr/>
        </p:nvSpPr>
        <p:spPr>
          <a:xfrm>
            <a:off x="1370010" y="2239086"/>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CD4017 a 10 broches de sortie qui deviennent HAUT dans un motif séquentiel lorsque le signal d’horloge est appliqué. Ce signal d’horloge peut être généré via un circuit intégré de minuterie 555 ou tout autre circuit intégré numérique.</a:t>
            </a:r>
          </a:p>
        </p:txBody>
      </p:sp>
    </p:spTree>
    <p:extLst>
      <p:ext uri="{BB962C8B-B14F-4D97-AF65-F5344CB8AC3E}">
        <p14:creationId xmlns:p14="http://schemas.microsoft.com/office/powerpoint/2010/main" val="2633253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B00108-9874-4B43-BD2F-005C9D2DCE20}"/>
              </a:ext>
            </a:extLst>
          </p:cNvPr>
          <p:cNvSpPr>
            <a:spLocks noGrp="1"/>
          </p:cNvSpPr>
          <p:nvPr>
            <p:ph idx="1"/>
          </p:nvPr>
        </p:nvSpPr>
        <p:spPr>
          <a:xfrm>
            <a:off x="1144588" y="1151792"/>
            <a:ext cx="9905999" cy="5087690"/>
          </a:xfrm>
        </p:spPr>
        <p:txBody>
          <a:bodyPr/>
          <a:lstStyle/>
          <a:p>
            <a:pPr indent="228600"/>
            <a:r>
              <a:rPr lang="fr-FR" dirty="0"/>
              <a:t>Notre projet de fin de cycle consiste à réaliser un montage qui permet de faire fonctionner les feux tricolores.</a:t>
            </a:r>
          </a:p>
          <a:p>
            <a:pPr indent="457200">
              <a:buNone/>
            </a:pPr>
            <a:r>
              <a:rPr lang="fr-FR" dirty="0"/>
              <a:t>D’abord, nous entamerons avec une introduction générale où nous traitons les feux tricolores et son histoire.</a:t>
            </a:r>
          </a:p>
          <a:p>
            <a:pPr indent="457200">
              <a:buNone/>
            </a:pPr>
            <a:r>
              <a:rPr lang="fr-FR" dirty="0"/>
              <a:t>Ensuite, nous avons la partie description des composants. Nous avons décrit les composants utilisés.</a:t>
            </a:r>
          </a:p>
          <a:p>
            <a:pPr indent="457200">
              <a:buNone/>
            </a:pPr>
            <a:r>
              <a:rPr lang="fr-FR" dirty="0"/>
              <a:t>Après, nous entrons dans la partie simulation et réalisation de notre montage.</a:t>
            </a:r>
          </a:p>
          <a:p>
            <a:pPr indent="457200">
              <a:buNone/>
            </a:pPr>
            <a:r>
              <a:rPr lang="fr-FR" dirty="0"/>
              <a:t>Enfin, nous concluons avec une conclusion générale qui clôture notre projet.</a:t>
            </a:r>
            <a:br>
              <a:rPr lang="fr-FR" dirty="0"/>
            </a:br>
            <a:endParaRPr lang="fr-FR" dirty="0"/>
          </a:p>
        </p:txBody>
      </p:sp>
      <p:sp>
        <p:nvSpPr>
          <p:cNvPr id="4" name="Titre 1">
            <a:extLst>
              <a:ext uri="{FF2B5EF4-FFF2-40B4-BE49-F238E27FC236}">
                <a16:creationId xmlns:a16="http://schemas.microsoft.com/office/drawing/2014/main" id="{1628D10F-3345-4465-99D8-D60FE20BDA7E}"/>
              </a:ext>
            </a:extLst>
          </p:cNvPr>
          <p:cNvSpPr>
            <a:spLocks noGrp="1"/>
          </p:cNvSpPr>
          <p:nvPr>
            <p:ph type="title"/>
          </p:nvPr>
        </p:nvSpPr>
        <p:spPr>
          <a:xfrm>
            <a:off x="1141413" y="618518"/>
            <a:ext cx="5312141" cy="533274"/>
          </a:xfrm>
        </p:spPr>
        <p:txBody>
          <a:bodyPr>
            <a:normAutofit fontScale="90000"/>
          </a:bodyPr>
          <a:lstStyle/>
          <a:p>
            <a:r>
              <a:rPr lang="fr-FR" dirty="0">
                <a:solidFill>
                  <a:srgbClr val="00B050"/>
                </a:solidFill>
              </a:rPr>
              <a:t>Plan de travail :</a:t>
            </a:r>
          </a:p>
        </p:txBody>
      </p:sp>
    </p:spTree>
    <p:extLst>
      <p:ext uri="{BB962C8B-B14F-4D97-AF65-F5344CB8AC3E}">
        <p14:creationId xmlns:p14="http://schemas.microsoft.com/office/powerpoint/2010/main" val="181933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4760A0D-2810-4B33-8EB3-7CB976DB6D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9424" y="708054"/>
            <a:ext cx="7613152" cy="5441892"/>
          </a:xfrm>
          <a:prstGeom prst="roundRect">
            <a:avLst>
              <a:gd name="adj" fmla="val 7619"/>
            </a:avLst>
          </a:prstGeom>
          <a:solidFill>
            <a:schemeClr val="tx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5576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50CDFB81-DE35-4FD1-BB80-2BAD4744A00A}"/>
              </a:ext>
            </a:extLst>
          </p:cNvPr>
          <p:cNvSpPr>
            <a:spLocks noGrp="1"/>
          </p:cNvSpPr>
          <p:nvPr>
            <p:ph type="body" idx="1"/>
          </p:nvPr>
        </p:nvSpPr>
        <p:spPr>
          <a:xfrm>
            <a:off x="1066371" y="1311655"/>
            <a:ext cx="3154063" cy="685800"/>
          </a:xfrm>
        </p:spPr>
        <p:txBody>
          <a:bodyPr/>
          <a:lstStyle/>
          <a:p>
            <a:pPr algn="ctr"/>
            <a:r>
              <a:rPr lang="fr-FR" dirty="0">
                <a:solidFill>
                  <a:srgbClr val="FFC000"/>
                </a:solidFill>
              </a:rPr>
              <a:t>Résistance :</a:t>
            </a:r>
            <a:endParaRPr lang="fr-FR" dirty="0"/>
          </a:p>
        </p:txBody>
      </p:sp>
      <p:pic>
        <p:nvPicPr>
          <p:cNvPr id="11" name="Image 10">
            <a:extLst>
              <a:ext uri="{FF2B5EF4-FFF2-40B4-BE49-F238E27FC236}">
                <a16:creationId xmlns:a16="http://schemas.microsoft.com/office/drawing/2014/main" id="{0DE5B117-D8A7-4B98-A71B-E3B337FE908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66371" y="2235845"/>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Espace réservé du texte 4">
            <a:extLst>
              <a:ext uri="{FF2B5EF4-FFF2-40B4-BE49-F238E27FC236}">
                <a16:creationId xmlns:a16="http://schemas.microsoft.com/office/drawing/2014/main" id="{3A9AC1AE-E2EA-43CC-B52F-EBB1604A3BD1}"/>
              </a:ext>
            </a:extLst>
          </p:cNvPr>
          <p:cNvSpPr txBox="1">
            <a:spLocks/>
          </p:cNvSpPr>
          <p:nvPr/>
        </p:nvSpPr>
        <p:spPr>
          <a:xfrm>
            <a:off x="4497550" y="1311655"/>
            <a:ext cx="2919783"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fr-FR" dirty="0">
                <a:solidFill>
                  <a:srgbClr val="FFC000"/>
                </a:solidFill>
              </a:rPr>
              <a:t>DIODE :</a:t>
            </a:r>
            <a:endParaRPr lang="fr-FR" dirty="0"/>
          </a:p>
        </p:txBody>
      </p:sp>
      <p:pic>
        <p:nvPicPr>
          <p:cNvPr id="13" name="Image 12">
            <a:extLst>
              <a:ext uri="{FF2B5EF4-FFF2-40B4-BE49-F238E27FC236}">
                <a16:creationId xmlns:a16="http://schemas.microsoft.com/office/drawing/2014/main" id="{F8EBEBDC-81AA-412F-AEF8-18B00F5505BF}"/>
              </a:ext>
            </a:extLst>
          </p:cNvPr>
          <p:cNvPicPr>
            <a:picLocks noChangeAspect="1"/>
          </p:cNvPicPr>
          <p:nvPr/>
        </p:nvPicPr>
        <p:blipFill>
          <a:blip r:embed="rId3"/>
          <a:stretch>
            <a:fillRect/>
          </a:stretch>
        </p:blipFill>
        <p:spPr>
          <a:xfrm>
            <a:off x="4339559" y="2235845"/>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Espace réservé du texte 4">
            <a:extLst>
              <a:ext uri="{FF2B5EF4-FFF2-40B4-BE49-F238E27FC236}">
                <a16:creationId xmlns:a16="http://schemas.microsoft.com/office/drawing/2014/main" id="{E55943DD-EB92-47DF-B9F3-3F150AD2E510}"/>
              </a:ext>
            </a:extLst>
          </p:cNvPr>
          <p:cNvSpPr txBox="1">
            <a:spLocks/>
          </p:cNvSpPr>
          <p:nvPr/>
        </p:nvSpPr>
        <p:spPr>
          <a:xfrm>
            <a:off x="7928731" y="1311655"/>
            <a:ext cx="2919782"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fr-FR" dirty="0">
                <a:solidFill>
                  <a:srgbClr val="FFC000"/>
                </a:solidFill>
              </a:rPr>
              <a:t>CONDENSATEUR :</a:t>
            </a:r>
            <a:endParaRPr lang="fr-FR" dirty="0"/>
          </a:p>
        </p:txBody>
      </p:sp>
      <p:pic>
        <p:nvPicPr>
          <p:cNvPr id="15" name="Image 14">
            <a:extLst>
              <a:ext uri="{FF2B5EF4-FFF2-40B4-BE49-F238E27FC236}">
                <a16:creationId xmlns:a16="http://schemas.microsoft.com/office/drawing/2014/main" id="{534E4A92-D33D-45FD-B5E3-0F2908A3EDA4}"/>
              </a:ext>
            </a:extLst>
          </p:cNvPr>
          <p:cNvPicPr>
            <a:picLocks noChangeAspect="1"/>
          </p:cNvPicPr>
          <p:nvPr/>
        </p:nvPicPr>
        <p:blipFill>
          <a:blip r:embed="rId4"/>
          <a:stretch>
            <a:fillRect/>
          </a:stretch>
        </p:blipFill>
        <p:spPr>
          <a:xfrm>
            <a:off x="7694449" y="2235844"/>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8379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50CDFB81-DE35-4FD1-BB80-2BAD4744A00A}"/>
              </a:ext>
            </a:extLst>
          </p:cNvPr>
          <p:cNvSpPr>
            <a:spLocks noGrp="1"/>
          </p:cNvSpPr>
          <p:nvPr>
            <p:ph type="body" idx="1"/>
          </p:nvPr>
        </p:nvSpPr>
        <p:spPr>
          <a:xfrm>
            <a:off x="1066371" y="1311655"/>
            <a:ext cx="2564853" cy="685800"/>
          </a:xfrm>
        </p:spPr>
        <p:txBody>
          <a:bodyPr/>
          <a:lstStyle/>
          <a:p>
            <a:pPr algn="ctr"/>
            <a:r>
              <a:rPr lang="fr-FR" dirty="0">
                <a:solidFill>
                  <a:srgbClr val="FFC000"/>
                </a:solidFill>
              </a:rPr>
              <a:t>Potentiomètre :</a:t>
            </a:r>
            <a:endParaRPr lang="fr-FR" dirty="0"/>
          </a:p>
        </p:txBody>
      </p:sp>
      <p:sp>
        <p:nvSpPr>
          <p:cNvPr id="12" name="Espace réservé du texte 4">
            <a:extLst>
              <a:ext uri="{FF2B5EF4-FFF2-40B4-BE49-F238E27FC236}">
                <a16:creationId xmlns:a16="http://schemas.microsoft.com/office/drawing/2014/main" id="{3A9AC1AE-E2EA-43CC-B52F-EBB1604A3BD1}"/>
              </a:ext>
            </a:extLst>
          </p:cNvPr>
          <p:cNvSpPr txBox="1">
            <a:spLocks/>
          </p:cNvSpPr>
          <p:nvPr/>
        </p:nvSpPr>
        <p:spPr>
          <a:xfrm>
            <a:off x="4189332" y="1311655"/>
            <a:ext cx="2947012"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fr-FR" dirty="0">
                <a:solidFill>
                  <a:srgbClr val="FFC000"/>
                </a:solidFill>
              </a:rPr>
              <a:t>LED :</a:t>
            </a:r>
            <a:endParaRPr lang="fr-FR" dirty="0"/>
          </a:p>
        </p:txBody>
      </p:sp>
      <p:sp>
        <p:nvSpPr>
          <p:cNvPr id="14" name="Espace réservé du texte 4">
            <a:extLst>
              <a:ext uri="{FF2B5EF4-FFF2-40B4-BE49-F238E27FC236}">
                <a16:creationId xmlns:a16="http://schemas.microsoft.com/office/drawing/2014/main" id="{E55943DD-EB92-47DF-B9F3-3F150AD2E510}"/>
              </a:ext>
            </a:extLst>
          </p:cNvPr>
          <p:cNvSpPr txBox="1">
            <a:spLocks/>
          </p:cNvSpPr>
          <p:nvPr/>
        </p:nvSpPr>
        <p:spPr>
          <a:xfrm>
            <a:off x="7928730" y="1311655"/>
            <a:ext cx="3196899"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fr-FR" dirty="0">
                <a:solidFill>
                  <a:srgbClr val="FFC000"/>
                </a:solidFill>
              </a:rPr>
              <a:t>BATTERIE :</a:t>
            </a:r>
            <a:endParaRPr lang="fr-FR" dirty="0"/>
          </a:p>
        </p:txBody>
      </p:sp>
      <p:pic>
        <p:nvPicPr>
          <p:cNvPr id="2" name="Image 1">
            <a:extLst>
              <a:ext uri="{FF2B5EF4-FFF2-40B4-BE49-F238E27FC236}">
                <a16:creationId xmlns:a16="http://schemas.microsoft.com/office/drawing/2014/main" id="{E68CD020-3023-4730-A87C-B2535FD9E902}"/>
              </a:ext>
            </a:extLst>
          </p:cNvPr>
          <p:cNvPicPr>
            <a:picLocks noChangeAspect="1"/>
          </p:cNvPicPr>
          <p:nvPr/>
        </p:nvPicPr>
        <p:blipFill>
          <a:blip r:embed="rId2"/>
          <a:stretch>
            <a:fillRect/>
          </a:stretch>
        </p:blipFill>
        <p:spPr>
          <a:xfrm>
            <a:off x="1066372" y="2235844"/>
            <a:ext cx="2564852" cy="2714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a:extLst>
              <a:ext uri="{FF2B5EF4-FFF2-40B4-BE49-F238E27FC236}">
                <a16:creationId xmlns:a16="http://schemas.microsoft.com/office/drawing/2014/main" id="{81C3106E-CF4C-49F7-B7FB-B022A183C9DB}"/>
              </a:ext>
            </a:extLst>
          </p:cNvPr>
          <p:cNvPicPr>
            <a:picLocks noChangeAspect="1"/>
          </p:cNvPicPr>
          <p:nvPr/>
        </p:nvPicPr>
        <p:blipFill>
          <a:blip r:embed="rId3"/>
          <a:stretch>
            <a:fillRect/>
          </a:stretch>
        </p:blipFill>
        <p:spPr>
          <a:xfrm>
            <a:off x="4189331" y="2235844"/>
            <a:ext cx="2947012" cy="27142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5EABC16C-5A28-415B-9299-6E661223890F}"/>
              </a:ext>
            </a:extLst>
          </p:cNvPr>
          <p:cNvPicPr>
            <a:picLocks noChangeAspect="1"/>
          </p:cNvPicPr>
          <p:nvPr/>
        </p:nvPicPr>
        <p:blipFill>
          <a:blip r:embed="rId4"/>
          <a:stretch>
            <a:fillRect/>
          </a:stretch>
        </p:blipFill>
        <p:spPr>
          <a:xfrm>
            <a:off x="7694449" y="2235844"/>
            <a:ext cx="3434396" cy="27142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11445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1053613" y="804497"/>
            <a:ext cx="10084775" cy="52490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PARTIE SIMULATION</a:t>
            </a:r>
          </a:p>
        </p:txBody>
      </p:sp>
    </p:spTree>
    <p:extLst>
      <p:ext uri="{BB962C8B-B14F-4D97-AF65-F5344CB8AC3E}">
        <p14:creationId xmlns:p14="http://schemas.microsoft.com/office/powerpoint/2010/main" val="265011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143000" y="624247"/>
            <a:ext cx="9905998" cy="584811"/>
          </a:xfrm>
        </p:spPr>
        <p:txBody>
          <a:bodyPr>
            <a:normAutofit fontScale="90000"/>
          </a:bodyPr>
          <a:lstStyle/>
          <a:p>
            <a:r>
              <a:rPr lang="fr-FR" dirty="0">
                <a:solidFill>
                  <a:srgbClr val="FFC000"/>
                </a:solidFill>
              </a:rPr>
              <a:t>MONTAGE :</a:t>
            </a:r>
          </a:p>
        </p:txBody>
      </p:sp>
      <p:pic>
        <p:nvPicPr>
          <p:cNvPr id="11" name="Image 10">
            <a:extLst>
              <a:ext uri="{FF2B5EF4-FFF2-40B4-BE49-F238E27FC236}">
                <a16:creationId xmlns:a16="http://schemas.microsoft.com/office/drawing/2014/main" id="{52B9DF44-92AE-472B-AD48-77FC7D6DF8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9128" y="1347038"/>
            <a:ext cx="7513741" cy="4886715"/>
          </a:xfrm>
          <a:prstGeom prst="roundRect">
            <a:avLst>
              <a:gd name="adj" fmla="val 17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5118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EXPLICATION des étages :</a:t>
            </a:r>
          </a:p>
        </p:txBody>
      </p:sp>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376112"/>
            <a:ext cx="3640015"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1</a:t>
            </a:r>
            <a:r>
              <a:rPr lang="fr-FR" sz="2800" baseline="30000" dirty="0">
                <a:solidFill>
                  <a:schemeClr val="accent2"/>
                </a:solidFill>
              </a:rPr>
              <a:t>er</a:t>
            </a:r>
            <a:r>
              <a:rPr lang="fr-FR" sz="2800" dirty="0">
                <a:solidFill>
                  <a:schemeClr val="accent2"/>
                </a:solidFill>
              </a:rPr>
              <a:t> étage : (NE555)</a:t>
            </a:r>
          </a:p>
        </p:txBody>
      </p:sp>
      <p:pic>
        <p:nvPicPr>
          <p:cNvPr id="2" name="Image 1">
            <a:extLst>
              <a:ext uri="{FF2B5EF4-FFF2-40B4-BE49-F238E27FC236}">
                <a16:creationId xmlns:a16="http://schemas.microsoft.com/office/drawing/2014/main" id="{05C0DCA0-7745-4E3C-A779-6CC61A4CED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2131" y="2024867"/>
            <a:ext cx="3190176" cy="4182513"/>
          </a:xfrm>
          <a:prstGeom prst="roundRect">
            <a:avLst>
              <a:gd name="adj" fmla="val 111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a:extLst>
              <a:ext uri="{FF2B5EF4-FFF2-40B4-BE49-F238E27FC236}">
                <a16:creationId xmlns:a16="http://schemas.microsoft.com/office/drawing/2014/main" id="{513F2689-E042-4FD8-991B-9C5B24E8F6EC}"/>
              </a:ext>
            </a:extLst>
          </p:cNvPr>
          <p:cNvPicPr>
            <a:picLocks noChangeAspect="1"/>
          </p:cNvPicPr>
          <p:nvPr/>
        </p:nvPicPr>
        <p:blipFill>
          <a:blip r:embed="rId3"/>
          <a:stretch>
            <a:fillRect/>
          </a:stretch>
        </p:blipFill>
        <p:spPr>
          <a:xfrm>
            <a:off x="4873869" y="2268273"/>
            <a:ext cx="6096000" cy="3695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4567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376112"/>
            <a:ext cx="3640015"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2</a:t>
            </a:r>
            <a:r>
              <a:rPr lang="fr-FR" sz="2800" baseline="30000" dirty="0">
                <a:solidFill>
                  <a:schemeClr val="accent2"/>
                </a:solidFill>
              </a:rPr>
              <a:t>ème</a:t>
            </a:r>
            <a:r>
              <a:rPr lang="fr-FR" sz="2800" dirty="0">
                <a:solidFill>
                  <a:schemeClr val="accent2"/>
                </a:solidFill>
              </a:rPr>
              <a:t> étage : (CD4017)</a:t>
            </a:r>
          </a:p>
        </p:txBody>
      </p:sp>
      <p:pic>
        <p:nvPicPr>
          <p:cNvPr id="2" name="Image 1">
            <a:extLst>
              <a:ext uri="{FF2B5EF4-FFF2-40B4-BE49-F238E27FC236}">
                <a16:creationId xmlns:a16="http://schemas.microsoft.com/office/drawing/2014/main" id="{3ABD669B-2ADD-4444-B90C-1D51008B7E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2131" y="2024867"/>
            <a:ext cx="2840484" cy="41825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9A61E2A5-097B-498B-A6AF-AB25BD2649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37893" y="3095848"/>
            <a:ext cx="6731976" cy="2040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9289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376112"/>
            <a:ext cx="3640015"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3</a:t>
            </a:r>
            <a:r>
              <a:rPr lang="fr-FR" sz="2800" baseline="30000" dirty="0">
                <a:solidFill>
                  <a:schemeClr val="accent2"/>
                </a:solidFill>
              </a:rPr>
              <a:t>ème</a:t>
            </a:r>
            <a:r>
              <a:rPr lang="fr-FR" sz="2800" dirty="0">
                <a:solidFill>
                  <a:schemeClr val="accent2"/>
                </a:solidFill>
              </a:rPr>
              <a:t> étage : (LED)</a:t>
            </a:r>
          </a:p>
        </p:txBody>
      </p:sp>
      <p:pic>
        <p:nvPicPr>
          <p:cNvPr id="3" name="Image 2">
            <a:extLst>
              <a:ext uri="{FF2B5EF4-FFF2-40B4-BE49-F238E27FC236}">
                <a16:creationId xmlns:a16="http://schemas.microsoft.com/office/drawing/2014/main" id="{6D609E7F-BE65-47D5-AEFA-46EC9F4503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2130" y="2024867"/>
            <a:ext cx="1995855" cy="4182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roupe 6">
            <a:extLst>
              <a:ext uri="{FF2B5EF4-FFF2-40B4-BE49-F238E27FC236}">
                <a16:creationId xmlns:a16="http://schemas.microsoft.com/office/drawing/2014/main" id="{74FA7E34-5896-48B6-8419-EC74E5F864F2}"/>
              </a:ext>
            </a:extLst>
          </p:cNvPr>
          <p:cNvGrpSpPr/>
          <p:nvPr/>
        </p:nvGrpSpPr>
        <p:grpSpPr>
          <a:xfrm>
            <a:off x="6223927" y="2297293"/>
            <a:ext cx="3069541" cy="3637379"/>
            <a:chOff x="6988858" y="2024867"/>
            <a:chExt cx="2974086" cy="3511600"/>
          </a:xfrm>
        </p:grpSpPr>
        <p:pic>
          <p:nvPicPr>
            <p:cNvPr id="2" name="Image 1">
              <a:extLst>
                <a:ext uri="{FF2B5EF4-FFF2-40B4-BE49-F238E27FC236}">
                  <a16:creationId xmlns:a16="http://schemas.microsoft.com/office/drawing/2014/main" id="{525A8308-90D7-4B9C-8A5E-ECA028E398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8858" y="2024867"/>
              <a:ext cx="676715" cy="35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681763C9-A4C0-4F20-8C65-7818083100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4496" y="2024867"/>
              <a:ext cx="676715" cy="35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a:extLst>
                <a:ext uri="{FF2B5EF4-FFF2-40B4-BE49-F238E27FC236}">
                  <a16:creationId xmlns:a16="http://schemas.microsoft.com/office/drawing/2014/main" id="{4224AF60-C62B-4871-8501-014B8680B3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80133" y="2024867"/>
              <a:ext cx="682811" cy="351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89727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143000" y="624247"/>
            <a:ext cx="9905998" cy="584811"/>
          </a:xfrm>
        </p:spPr>
        <p:txBody>
          <a:bodyPr>
            <a:normAutofit fontScale="90000"/>
          </a:bodyPr>
          <a:lstStyle/>
          <a:p>
            <a:r>
              <a:rPr lang="fr-FR" dirty="0">
                <a:solidFill>
                  <a:srgbClr val="FFC000"/>
                </a:solidFill>
              </a:rPr>
              <a:t>OSCILLOSCOPE :</a:t>
            </a:r>
          </a:p>
        </p:txBody>
      </p:sp>
      <p:pic>
        <p:nvPicPr>
          <p:cNvPr id="14" name="Image 13">
            <a:extLst>
              <a:ext uri="{FF2B5EF4-FFF2-40B4-BE49-F238E27FC236}">
                <a16:creationId xmlns:a16="http://schemas.microsoft.com/office/drawing/2014/main" id="{027310D3-311D-40A9-B7FA-271A72C322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6431" y="1209058"/>
            <a:ext cx="7059135" cy="5245029"/>
          </a:xfrm>
          <a:prstGeom prst="rect">
            <a:avLst/>
          </a:prstGeom>
        </p:spPr>
      </p:pic>
    </p:spTree>
    <p:extLst>
      <p:ext uri="{BB962C8B-B14F-4D97-AF65-F5344CB8AC3E}">
        <p14:creationId xmlns:p14="http://schemas.microsoft.com/office/powerpoint/2010/main" val="392578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nregistrement d’écran 1">
            <a:hlinkClick r:id="" action="ppaction://media"/>
            <a:extLst>
              <a:ext uri="{FF2B5EF4-FFF2-40B4-BE49-F238E27FC236}">
                <a16:creationId xmlns:a16="http://schemas.microsoft.com/office/drawing/2014/main" id="{3C59C714-DF1E-4C4A-9410-03E1063E0B7B}"/>
              </a:ext>
            </a:extLst>
          </p:cNvPr>
          <p:cNvPicPr>
            <a:picLocks noChangeAspect="1"/>
          </p:cNvPicPr>
          <p:nvPr>
            <a:videoFile r:link="rId1"/>
            <p:extLst>
              <p:ext uri="{DAA4B4D4-6D71-4841-9C94-3DE7FCFB9230}">
                <p14:media xmlns:p14="http://schemas.microsoft.com/office/powerpoint/2010/main" r:embed="rId2">
                  <p14:trim end="2331.6"/>
                </p14:media>
              </p:ext>
            </p:extLst>
          </p:nvPr>
        </p:nvPicPr>
        <p:blipFill rotWithShape="1">
          <a:blip r:embed="rId4"/>
          <a:srcRect t="352" r="448" b="491"/>
          <a:stretch>
            <a:fillRect/>
          </a:stretch>
        </p:blipFill>
        <p:spPr>
          <a:xfrm>
            <a:off x="1603405" y="285750"/>
            <a:ext cx="8985190" cy="6286500"/>
          </a:xfrm>
          <a:prstGeom prst="roundRect">
            <a:avLst>
              <a:gd name="adj" fmla="val 18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955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F8AF4-A1E1-475D-AB6D-791F921751C8}"/>
              </a:ext>
            </a:extLst>
          </p:cNvPr>
          <p:cNvSpPr>
            <a:spLocks noGrp="1"/>
          </p:cNvSpPr>
          <p:nvPr>
            <p:ph type="ctrTitle"/>
          </p:nvPr>
        </p:nvSpPr>
        <p:spPr>
          <a:xfrm>
            <a:off x="1160794" y="1409293"/>
            <a:ext cx="9870413" cy="4039414"/>
          </a:xfrm>
        </p:spPr>
        <p:txBody>
          <a:bodyPr anchor="ctr">
            <a:normAutofit/>
          </a:body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INTRODUCTION GÉNÉRALE</a:t>
            </a:r>
          </a:p>
        </p:txBody>
      </p:sp>
    </p:spTree>
    <p:extLst>
      <p:ext uri="{BB962C8B-B14F-4D97-AF65-F5344CB8AC3E}">
        <p14:creationId xmlns:p14="http://schemas.microsoft.com/office/powerpoint/2010/main" val="275038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1406978" y="1668666"/>
            <a:ext cx="9378044" cy="3520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PARTIE PRATIQUE</a:t>
            </a:r>
          </a:p>
        </p:txBody>
      </p:sp>
    </p:spTree>
    <p:extLst>
      <p:ext uri="{BB962C8B-B14F-4D97-AF65-F5344CB8AC3E}">
        <p14:creationId xmlns:p14="http://schemas.microsoft.com/office/powerpoint/2010/main" val="287818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143000" y="624247"/>
            <a:ext cx="9905998" cy="584811"/>
          </a:xfrm>
        </p:spPr>
        <p:txBody>
          <a:bodyPr>
            <a:normAutofit fontScale="90000"/>
          </a:bodyPr>
          <a:lstStyle/>
          <a:p>
            <a:r>
              <a:rPr lang="fr-FR" dirty="0">
                <a:solidFill>
                  <a:srgbClr val="FFC000"/>
                </a:solidFill>
              </a:rPr>
              <a:t>CIRCUIT :</a:t>
            </a:r>
          </a:p>
        </p:txBody>
      </p:sp>
      <p:pic>
        <p:nvPicPr>
          <p:cNvPr id="3" name="Image 2">
            <a:extLst>
              <a:ext uri="{FF2B5EF4-FFF2-40B4-BE49-F238E27FC236}">
                <a16:creationId xmlns:a16="http://schemas.microsoft.com/office/drawing/2014/main" id="{4CBECA75-94DC-49D0-BF81-42E1B5A884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3022" y="1279287"/>
            <a:ext cx="6605955" cy="4954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319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Principe de Fonctionnement :</a:t>
            </a:r>
          </a:p>
        </p:txBody>
      </p:sp>
      <p:sp>
        <p:nvSpPr>
          <p:cNvPr id="6" name="Espace réservé du contenu 2">
            <a:extLst>
              <a:ext uri="{FF2B5EF4-FFF2-40B4-BE49-F238E27FC236}">
                <a16:creationId xmlns:a16="http://schemas.microsoft.com/office/drawing/2014/main" id="{07637C23-6D9E-4EE2-853A-3533749B4824}"/>
              </a:ext>
            </a:extLst>
          </p:cNvPr>
          <p:cNvSpPr txBox="1">
            <a:spLocks/>
          </p:cNvSpPr>
          <p:nvPr/>
        </p:nvSpPr>
        <p:spPr>
          <a:xfrm>
            <a:off x="1222131" y="1827324"/>
            <a:ext cx="9905999" cy="3203352"/>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Nous avons une tension de 9V continue qui entre par le pin ‘8’ du NE555, qui fonctionne en mode astable. Puis, le NE555 va générer un signal carré qui sort par le pin ‘3’ et passe par la LED Bleu. Ensuite, il continue vers le pin ‘14’ du CD4017. Celui-ci, compte les impulsions et change la logique de la ligne de sortie (Q) en état ‘HAUT’ ou état ‘BAS’. A la fin, les LED Rouge, Jaune et Vert vont s’allumer en fonction de l’état de sortie en respectant un certain temps (ce temps dépend du potentiomètre et du condensateur).</a:t>
            </a:r>
          </a:p>
        </p:txBody>
      </p:sp>
    </p:spTree>
    <p:extLst>
      <p:ext uri="{BB962C8B-B14F-4D97-AF65-F5344CB8AC3E}">
        <p14:creationId xmlns:p14="http://schemas.microsoft.com/office/powerpoint/2010/main" val="74450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Circuit PCB :</a:t>
            </a:r>
          </a:p>
        </p:txBody>
      </p:sp>
      <p:pic>
        <p:nvPicPr>
          <p:cNvPr id="3" name="Image 2">
            <a:extLst>
              <a:ext uri="{FF2B5EF4-FFF2-40B4-BE49-F238E27FC236}">
                <a16:creationId xmlns:a16="http://schemas.microsoft.com/office/drawing/2014/main" id="{75528507-E361-4D24-ABC0-E860BC7D75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574" y="1235431"/>
            <a:ext cx="6589111" cy="4971949"/>
          </a:xfrm>
          <a:prstGeom prst="roundRect">
            <a:avLst>
              <a:gd name="adj" fmla="val 20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396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457190"/>
            <a:ext cx="9905998" cy="584811"/>
          </a:xfrm>
        </p:spPr>
        <p:txBody>
          <a:bodyPr>
            <a:normAutofit fontScale="90000"/>
          </a:bodyPr>
          <a:lstStyle/>
          <a:p>
            <a:r>
              <a:rPr lang="fr-FR" dirty="0">
                <a:solidFill>
                  <a:srgbClr val="FFC000"/>
                </a:solidFill>
              </a:rPr>
              <a:t>Le TYPON :</a:t>
            </a:r>
          </a:p>
        </p:txBody>
      </p:sp>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042509"/>
            <a:ext cx="3640015" cy="54324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Avec composants :</a:t>
            </a:r>
          </a:p>
        </p:txBody>
      </p:sp>
      <p:pic>
        <p:nvPicPr>
          <p:cNvPr id="6" name="Image 5">
            <a:extLst>
              <a:ext uri="{FF2B5EF4-FFF2-40B4-BE49-F238E27FC236}">
                <a16:creationId xmlns:a16="http://schemas.microsoft.com/office/drawing/2014/main" id="{4C9E79E6-0CEC-4388-921F-0B3A9BE01F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5599" y="1585755"/>
            <a:ext cx="6679062" cy="5044150"/>
          </a:xfrm>
          <a:prstGeom prst="roundRect">
            <a:avLst>
              <a:gd name="adj" fmla="val 324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0456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042509"/>
            <a:ext cx="3640015" cy="54324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Sans composants :</a:t>
            </a:r>
          </a:p>
        </p:txBody>
      </p:sp>
      <p:pic>
        <p:nvPicPr>
          <p:cNvPr id="8" name="Image 7">
            <a:extLst>
              <a:ext uri="{FF2B5EF4-FFF2-40B4-BE49-F238E27FC236}">
                <a16:creationId xmlns:a16="http://schemas.microsoft.com/office/drawing/2014/main" id="{C7B64948-485C-4EA0-AC4F-4E1E2F5239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34983" y="1585754"/>
            <a:ext cx="6672476" cy="5034854"/>
          </a:xfrm>
          <a:prstGeom prst="roundRect">
            <a:avLst>
              <a:gd name="adj" fmla="val 199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82434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VIDEO :</a:t>
            </a:r>
          </a:p>
        </p:txBody>
      </p:sp>
      <p:pic>
        <p:nvPicPr>
          <p:cNvPr id="2" name="the best2">
            <a:hlinkClick r:id="" action="ppaction://media"/>
            <a:extLst>
              <a:ext uri="{FF2B5EF4-FFF2-40B4-BE49-F238E27FC236}">
                <a16:creationId xmlns:a16="http://schemas.microsoft.com/office/drawing/2014/main" id="{EC9E9A96-7757-41B7-BE2A-D7156841D8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0537" y="1235431"/>
            <a:ext cx="9009185" cy="5067667"/>
          </a:xfrm>
          <a:prstGeom prst="roundRect">
            <a:avLst>
              <a:gd name="adj" fmla="val 22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1786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Visualisation 3D :</a:t>
            </a:r>
          </a:p>
        </p:txBody>
      </p:sp>
      <p:pic>
        <p:nvPicPr>
          <p:cNvPr id="3" name="Image 2">
            <a:extLst>
              <a:ext uri="{FF2B5EF4-FFF2-40B4-BE49-F238E27FC236}">
                <a16:creationId xmlns:a16="http://schemas.microsoft.com/office/drawing/2014/main" id="{931B0125-CD0C-4BCF-ADE3-C6CAEC09CD0D}"/>
              </a:ext>
            </a:extLst>
          </p:cNvPr>
          <p:cNvPicPr>
            <a:picLocks noChangeAspect="1"/>
          </p:cNvPicPr>
          <p:nvPr/>
        </p:nvPicPr>
        <p:blipFill rotWithShape="1">
          <a:blip r:embed="rId2"/>
          <a:srcRect l="601" t="651" r="389" b="864"/>
          <a:stretch/>
        </p:blipFill>
        <p:spPr>
          <a:xfrm>
            <a:off x="1149596" y="1847850"/>
            <a:ext cx="4898898" cy="3646608"/>
          </a:xfrm>
          <a:prstGeom prst="roundRect">
            <a:avLst>
              <a:gd name="adj" fmla="val 198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a:extLst>
              <a:ext uri="{FF2B5EF4-FFF2-40B4-BE49-F238E27FC236}">
                <a16:creationId xmlns:a16="http://schemas.microsoft.com/office/drawing/2014/main" id="{BB36F7F5-5E92-4432-ADB5-EAED1967AE6B}"/>
              </a:ext>
            </a:extLst>
          </p:cNvPr>
          <p:cNvPicPr>
            <a:picLocks noChangeAspect="1"/>
          </p:cNvPicPr>
          <p:nvPr/>
        </p:nvPicPr>
        <p:blipFill>
          <a:blip r:embed="rId3"/>
          <a:stretch>
            <a:fillRect/>
          </a:stretch>
        </p:blipFill>
        <p:spPr>
          <a:xfrm>
            <a:off x="6078088" y="1781173"/>
            <a:ext cx="4964316" cy="3838577"/>
          </a:xfrm>
          <a:prstGeom prst="rect">
            <a:avLst/>
          </a:prstGeom>
        </p:spPr>
      </p:pic>
    </p:spTree>
    <p:extLst>
      <p:ext uri="{BB962C8B-B14F-4D97-AF65-F5344CB8AC3E}">
        <p14:creationId xmlns:p14="http://schemas.microsoft.com/office/powerpoint/2010/main" val="248401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738763" y="1246635"/>
            <a:ext cx="10714475" cy="4364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CONCLUSION GENERALE</a:t>
            </a:r>
          </a:p>
        </p:txBody>
      </p:sp>
    </p:spTree>
    <p:extLst>
      <p:ext uri="{BB962C8B-B14F-4D97-AF65-F5344CB8AC3E}">
        <p14:creationId xmlns:p14="http://schemas.microsoft.com/office/powerpoint/2010/main" val="3652220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177C60-7226-4E33-903B-1AA3E2103E1E}"/>
              </a:ext>
            </a:extLst>
          </p:cNvPr>
          <p:cNvSpPr>
            <a:spLocks noGrp="1"/>
          </p:cNvSpPr>
          <p:nvPr>
            <p:ph idx="1"/>
          </p:nvPr>
        </p:nvSpPr>
        <p:spPr>
          <a:xfrm>
            <a:off x="1143001" y="702734"/>
            <a:ext cx="9905999" cy="5384799"/>
          </a:xfrm>
        </p:spPr>
        <p:txBody>
          <a:bodyPr>
            <a:normAutofit fontScale="70000" lnSpcReduction="20000"/>
          </a:bodyPr>
          <a:lstStyle/>
          <a:p>
            <a:pPr indent="228600" algn="just"/>
            <a:r>
              <a:rPr lang="fr-FR" sz="2800" dirty="0"/>
              <a:t>Dans ce projet de fin de cycle nous avons réalisé un circuit électronique qui permet de faire marcher les feux tricolores.</a:t>
            </a:r>
          </a:p>
          <a:p>
            <a:pPr indent="230400" algn="just">
              <a:buNone/>
            </a:pPr>
            <a:r>
              <a:rPr lang="fr-FR" sz="2800" dirty="0"/>
              <a:t>Tout d’abord, nous entamions avec une introduction générale et donnerions l’objectif de notre projet.</a:t>
            </a:r>
          </a:p>
          <a:p>
            <a:pPr indent="230400" algn="just">
              <a:buNone/>
            </a:pPr>
            <a:r>
              <a:rPr lang="fr-FR" sz="2800" dirty="0"/>
              <a:t>Ensuite, nous continuerions avec le premier chapitre où on a défini les feux tricolores et parlé de son histoire, son principe de fonctionnement, ses avantages et ses inconvénients.</a:t>
            </a:r>
          </a:p>
          <a:p>
            <a:pPr indent="230400" algn="just">
              <a:buNone/>
            </a:pPr>
            <a:r>
              <a:rPr lang="fr-FR" sz="2800" dirty="0"/>
              <a:t>Ainsi, viens le deuxième chapitre qui est la partie qui nous a servi à décrire nos composants et leur utilisation.</a:t>
            </a:r>
          </a:p>
          <a:p>
            <a:pPr indent="230400" algn="just">
              <a:buNone/>
            </a:pPr>
            <a:r>
              <a:rPr lang="fr-FR" sz="2800" dirty="0"/>
              <a:t>Après, il y a le troisième et dernier chapitre de ce projet. Dans cette partie, nous avons réalisé notre montage et fait sa simulation.</a:t>
            </a:r>
          </a:p>
          <a:p>
            <a:pPr indent="230400" algn="just">
              <a:buNone/>
            </a:pPr>
            <a:r>
              <a:rPr lang="fr-FR" sz="2800" dirty="0"/>
              <a:t>En conclusion, ce projet de fin de cycle nous a appris à bien réaliser un montage dans une plaque d’essai et nous avons découvert des nouveaux composants tels que le NE555 et le CD4017 et leur fonctionnement. Nous savons maintenant, comment faire une rédaction et une présentation. Ainsi, les simulations sous ‘ISIS’ et les typons sous ‘ARES’. C’était, une expérience enrichissante pour ce travail de groupe.</a:t>
            </a:r>
          </a:p>
        </p:txBody>
      </p:sp>
    </p:spTree>
    <p:extLst>
      <p:ext uri="{BB962C8B-B14F-4D97-AF65-F5344CB8AC3E}">
        <p14:creationId xmlns:p14="http://schemas.microsoft.com/office/powerpoint/2010/main" val="285221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177C60-7226-4E33-903B-1AA3E2103E1E}"/>
              </a:ext>
            </a:extLst>
          </p:cNvPr>
          <p:cNvSpPr>
            <a:spLocks noGrp="1"/>
          </p:cNvSpPr>
          <p:nvPr>
            <p:ph idx="1"/>
          </p:nvPr>
        </p:nvSpPr>
        <p:spPr>
          <a:xfrm>
            <a:off x="1143001" y="702734"/>
            <a:ext cx="9905999" cy="5384799"/>
          </a:xfrm>
        </p:spPr>
        <p:txBody>
          <a:bodyPr>
            <a:normAutofit lnSpcReduction="10000"/>
          </a:bodyPr>
          <a:lstStyle/>
          <a:p>
            <a:pPr algn="just"/>
            <a:r>
              <a:rPr lang="fr-FR" sz="2800" dirty="0"/>
              <a:t>Pour résoudre le problème de la congestion afin que la circulation devienne fluide, les pouvoirs publics proposent plusieurs solutions, telles que l’aménagement des infrastructures, le développement du transport public pour la réduction du nombre de véhicules, la mobilisation d’un nombre important d’agent de police au niveau de tous les carrefours importants, les feux de signalisation tricolores. Ces derniers contribuent à assurer une meilleure gestion du trafic routier et améliorer la fluidité de la circulation. Ainsi, les retards causés par les congestions sont réduits ce qui améliore la qualité de vie des usagers et permet aux marchandises d’être livrées à temps.</a:t>
            </a:r>
          </a:p>
        </p:txBody>
      </p:sp>
    </p:spTree>
    <p:extLst>
      <p:ext uri="{BB962C8B-B14F-4D97-AF65-F5344CB8AC3E}">
        <p14:creationId xmlns:p14="http://schemas.microsoft.com/office/powerpoint/2010/main" val="20863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738763" y="1246635"/>
            <a:ext cx="10714475" cy="4364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MERCI POUR VOTRE ATTENTION !</a:t>
            </a:r>
          </a:p>
        </p:txBody>
      </p:sp>
    </p:spTree>
    <p:extLst>
      <p:ext uri="{BB962C8B-B14F-4D97-AF65-F5344CB8AC3E}">
        <p14:creationId xmlns:p14="http://schemas.microsoft.com/office/powerpoint/2010/main" val="975718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BBFD4DD7-6765-481C-894D-C779851BAB1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47209" y="649287"/>
            <a:ext cx="5148792" cy="3215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9">
            <a:extLst>
              <a:ext uri="{FF2B5EF4-FFF2-40B4-BE49-F238E27FC236}">
                <a16:creationId xmlns:a16="http://schemas.microsoft.com/office/drawing/2014/main" id="{2170ADFD-4481-4D12-BC03-DD1349068CA1}"/>
              </a:ext>
            </a:extLst>
          </p:cNvPr>
          <p:cNvPicPr>
            <a:picLocks noChangeAspect="1"/>
          </p:cNvPicPr>
          <p:nvPr/>
        </p:nvPicPr>
        <p:blipFill>
          <a:blip r:embed="rId3"/>
          <a:stretch>
            <a:fillRect/>
          </a:stretch>
        </p:blipFill>
        <p:spPr>
          <a:xfrm>
            <a:off x="6096000" y="3429000"/>
            <a:ext cx="5148792" cy="3178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757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ACBDC-67A5-41EB-B889-3E5FB49A0CB3}"/>
              </a:ext>
            </a:extLst>
          </p:cNvPr>
          <p:cNvSpPr>
            <a:spLocks noGrp="1"/>
          </p:cNvSpPr>
          <p:nvPr>
            <p:ph type="title"/>
          </p:nvPr>
        </p:nvSpPr>
        <p:spPr/>
        <p:txBody>
          <a:bodyPr/>
          <a:lstStyle/>
          <a:p>
            <a:r>
              <a:rPr lang="fr-FR" dirty="0">
                <a:solidFill>
                  <a:srgbClr val="00B050"/>
                </a:solidFill>
              </a:rPr>
              <a:t>OBJECTIF :</a:t>
            </a:r>
          </a:p>
        </p:txBody>
      </p:sp>
      <p:sp>
        <p:nvSpPr>
          <p:cNvPr id="3" name="Espace réservé du contenu 2">
            <a:extLst>
              <a:ext uri="{FF2B5EF4-FFF2-40B4-BE49-F238E27FC236}">
                <a16:creationId xmlns:a16="http://schemas.microsoft.com/office/drawing/2014/main" id="{CE299EFE-CF3B-4CB4-8855-0A9ABC8A8DF3}"/>
              </a:ext>
            </a:extLst>
          </p:cNvPr>
          <p:cNvSpPr>
            <a:spLocks noGrp="1"/>
          </p:cNvSpPr>
          <p:nvPr>
            <p:ph idx="1"/>
          </p:nvPr>
        </p:nvSpPr>
        <p:spPr/>
        <p:txBody>
          <a:bodyPr>
            <a:normAutofit lnSpcReduction="10000"/>
          </a:bodyPr>
          <a:lstStyle/>
          <a:p>
            <a:pPr algn="just"/>
            <a:r>
              <a:rPr lang="fr-FR" dirty="0"/>
              <a:t>L'emploi des feux de circulation a pour but d'assurer la sécurité de tous les usagers de la voirie, piétons et conducteurs, et de faciliter l'écoulement des flux de circulation denses.</a:t>
            </a:r>
          </a:p>
          <a:p>
            <a:pPr algn="just"/>
            <a:r>
              <a:rPr lang="fr-FR" dirty="0"/>
              <a:t>Dans notre projet de fin de cycle nous avons réalisé un circuit électronique capable de commander les feux tricolores. Le circuit doit contrôler l’allumage de feux tricolores qui sont représentés par 3 LED (Verte ; Orange ; Rouge) et qui s’allument d’une manière successive selon le cycle : d’abord ‘Rouge’, ensuite ‘Orange’ et enfin ‘Vert’.</a:t>
            </a:r>
          </a:p>
        </p:txBody>
      </p:sp>
    </p:spTree>
    <p:extLst>
      <p:ext uri="{BB962C8B-B14F-4D97-AF65-F5344CB8AC3E}">
        <p14:creationId xmlns:p14="http://schemas.microsoft.com/office/powerpoint/2010/main" val="3880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ACBDC-67A5-41EB-B889-3E5FB49A0CB3}"/>
              </a:ext>
            </a:extLst>
          </p:cNvPr>
          <p:cNvSpPr>
            <a:spLocks noGrp="1"/>
          </p:cNvSpPr>
          <p:nvPr>
            <p:ph type="title"/>
          </p:nvPr>
        </p:nvSpPr>
        <p:spPr>
          <a:xfrm>
            <a:off x="1141413" y="694591"/>
            <a:ext cx="9905998" cy="716696"/>
          </a:xfrm>
        </p:spPr>
        <p:txBody>
          <a:bodyPr/>
          <a:lstStyle/>
          <a:p>
            <a:r>
              <a:rPr lang="fr-FR" dirty="0">
                <a:solidFill>
                  <a:srgbClr val="00B050"/>
                </a:solidFill>
              </a:rPr>
              <a:t>DEFINITION :</a:t>
            </a:r>
          </a:p>
        </p:txBody>
      </p:sp>
      <p:sp>
        <p:nvSpPr>
          <p:cNvPr id="3" name="Espace réservé du contenu 2">
            <a:extLst>
              <a:ext uri="{FF2B5EF4-FFF2-40B4-BE49-F238E27FC236}">
                <a16:creationId xmlns:a16="http://schemas.microsoft.com/office/drawing/2014/main" id="{CE299EFE-CF3B-4CB4-8855-0A9ABC8A8DF3}"/>
              </a:ext>
            </a:extLst>
          </p:cNvPr>
          <p:cNvSpPr>
            <a:spLocks noGrp="1"/>
          </p:cNvSpPr>
          <p:nvPr>
            <p:ph idx="1"/>
          </p:nvPr>
        </p:nvSpPr>
        <p:spPr>
          <a:xfrm>
            <a:off x="1141412" y="1469663"/>
            <a:ext cx="9905999" cy="1478570"/>
          </a:xfrm>
        </p:spPr>
        <p:txBody>
          <a:bodyPr>
            <a:normAutofit/>
          </a:bodyPr>
          <a:lstStyle/>
          <a:p>
            <a:pPr algn="just"/>
            <a:r>
              <a:rPr lang="fr-FR" dirty="0"/>
              <a:t>Un feu de circulation routière, aussi appelé feu tricolore est un dispositif permettant la régulation du trafic routier entre les usagers de la route, les véhicules et les piétons.</a:t>
            </a:r>
          </a:p>
          <a:p>
            <a:pPr algn="just"/>
            <a:endParaRPr lang="fr-FR" dirty="0"/>
          </a:p>
        </p:txBody>
      </p:sp>
      <p:graphicFrame>
        <p:nvGraphicFramePr>
          <p:cNvPr id="6" name="Diagramme 5">
            <a:extLst>
              <a:ext uri="{FF2B5EF4-FFF2-40B4-BE49-F238E27FC236}">
                <a16:creationId xmlns:a16="http://schemas.microsoft.com/office/drawing/2014/main" id="{6C66E654-5DDE-4144-8AB9-9B2800912394}"/>
              </a:ext>
            </a:extLst>
          </p:cNvPr>
          <p:cNvGraphicFramePr/>
          <p:nvPr>
            <p:extLst>
              <p:ext uri="{D42A27DB-BD31-4B8C-83A1-F6EECF244321}">
                <p14:modId xmlns:p14="http://schemas.microsoft.com/office/powerpoint/2010/main" val="3984032728"/>
              </p:ext>
            </p:extLst>
          </p:nvPr>
        </p:nvGraphicFramePr>
        <p:xfrm>
          <a:off x="1141412" y="2948233"/>
          <a:ext cx="9905999" cy="3413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323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1128347" y="791308"/>
            <a:ext cx="9935307" cy="52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8800" b="1" cap="none" dirty="0">
                <a:ln w="9525">
                  <a:noFill/>
                  <a:prstDash val="solid"/>
                </a:ln>
                <a:effectLst>
                  <a:outerShdw blurRad="60007" dist="310007" dir="7680000" sy="30000" kx="1300200" algn="ctr" rotWithShape="0">
                    <a:prstClr val="black">
                      <a:alpha val="32000"/>
                    </a:prstClr>
                  </a:outerShdw>
                </a:effectLst>
              </a:rPr>
              <a:t>DESCRIPTION DES COMPOSANTS</a:t>
            </a:r>
          </a:p>
        </p:txBody>
      </p:sp>
    </p:spTree>
    <p:extLst>
      <p:ext uri="{BB962C8B-B14F-4D97-AF65-F5344CB8AC3E}">
        <p14:creationId xmlns:p14="http://schemas.microsoft.com/office/powerpoint/2010/main" val="329894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8F455-D336-4FA8-AEC0-0B4A4A3BA0F9}"/>
              </a:ext>
            </a:extLst>
          </p:cNvPr>
          <p:cNvSpPr>
            <a:spLocks noGrp="1"/>
          </p:cNvSpPr>
          <p:nvPr>
            <p:ph type="title"/>
          </p:nvPr>
        </p:nvSpPr>
        <p:spPr/>
        <p:txBody>
          <a:bodyPr/>
          <a:lstStyle/>
          <a:p>
            <a:r>
              <a:rPr lang="fr-FR" dirty="0">
                <a:solidFill>
                  <a:srgbClr val="FFC000"/>
                </a:solidFill>
              </a:rPr>
              <a:t>NE 555 :</a:t>
            </a:r>
          </a:p>
        </p:txBody>
      </p:sp>
      <p:sp>
        <p:nvSpPr>
          <p:cNvPr id="3" name="Espace réservé du contenu 2">
            <a:extLst>
              <a:ext uri="{FF2B5EF4-FFF2-40B4-BE49-F238E27FC236}">
                <a16:creationId xmlns:a16="http://schemas.microsoft.com/office/drawing/2014/main" id="{5F638409-C145-4CE5-9743-66139879B534}"/>
              </a:ext>
            </a:extLst>
          </p:cNvPr>
          <p:cNvSpPr>
            <a:spLocks noGrp="1"/>
          </p:cNvSpPr>
          <p:nvPr>
            <p:ph idx="1"/>
          </p:nvPr>
        </p:nvSpPr>
        <p:spPr>
          <a:xfrm>
            <a:off x="1141412" y="3124468"/>
            <a:ext cx="9905999" cy="1975379"/>
          </a:xfrm>
        </p:spPr>
        <p:txBody>
          <a:bodyPr/>
          <a:lstStyle/>
          <a:p>
            <a:pPr algn="just"/>
            <a:r>
              <a:rPr lang="fr-FR" dirty="0"/>
              <a:t>Le NE555 (couramment nommé 555 et créé en 1970 par Hans R. </a:t>
            </a:r>
            <a:r>
              <a:rPr lang="fr-FR" dirty="0" err="1"/>
              <a:t>Camenzind</a:t>
            </a:r>
            <a:r>
              <a:rPr lang="fr-FR" dirty="0"/>
              <a:t>) est un circuit intégré utilisé pour la temporisation ou en mode multivibrateur. Ce composant est toujours utilisé de nos jours en raison de sa facilité d'utilisation, son faible coût et sa stabilité.</a:t>
            </a:r>
          </a:p>
        </p:txBody>
      </p:sp>
      <p:sp>
        <p:nvSpPr>
          <p:cNvPr id="5" name="Espace réservé du contenu 2">
            <a:extLst>
              <a:ext uri="{FF2B5EF4-FFF2-40B4-BE49-F238E27FC236}">
                <a16:creationId xmlns:a16="http://schemas.microsoft.com/office/drawing/2014/main" id="{E1BD49C1-6237-4A50-902D-D69FA00D64DD}"/>
              </a:ext>
            </a:extLst>
          </p:cNvPr>
          <p:cNvSpPr txBox="1">
            <a:spLocks/>
          </p:cNvSpPr>
          <p:nvPr/>
        </p:nvSpPr>
        <p:spPr>
          <a:xfrm>
            <a:off x="1141412" y="2097088"/>
            <a:ext cx="1720322"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Définition :</a:t>
            </a:r>
          </a:p>
        </p:txBody>
      </p:sp>
    </p:spTree>
    <p:extLst>
      <p:ext uri="{BB962C8B-B14F-4D97-AF65-F5344CB8AC3E}">
        <p14:creationId xmlns:p14="http://schemas.microsoft.com/office/powerpoint/2010/main" val="13783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479</TotalTime>
  <Words>1234</Words>
  <Application>Microsoft Office PowerPoint</Application>
  <PresentationFormat>Grand écran</PresentationFormat>
  <Paragraphs>83</Paragraphs>
  <Slides>40</Slides>
  <Notes>0</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Arial</vt:lpstr>
      <vt:lpstr>Calibri</vt:lpstr>
      <vt:lpstr>Tw Cen MT</vt:lpstr>
      <vt:lpstr>Circuit</vt:lpstr>
      <vt:lpstr>Présentation PowerPoint</vt:lpstr>
      <vt:lpstr>Plan de travail :</vt:lpstr>
      <vt:lpstr>INTRODUCTION GÉNÉRALE</vt:lpstr>
      <vt:lpstr>Présentation PowerPoint</vt:lpstr>
      <vt:lpstr>Présentation PowerPoint</vt:lpstr>
      <vt:lpstr>OBJECTIF :</vt:lpstr>
      <vt:lpstr>DEFINITION :</vt:lpstr>
      <vt:lpstr>Présentation PowerPoint</vt:lpstr>
      <vt:lpstr>NE 555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CD 4017 :</vt:lpstr>
      <vt:lpstr>Présentation PowerPoint</vt:lpstr>
      <vt:lpstr>Présentation PowerPoint</vt:lpstr>
      <vt:lpstr>Présentation PowerPoint</vt:lpstr>
      <vt:lpstr>Présentation PowerPoint</vt:lpstr>
      <vt:lpstr>Présentation PowerPoint</vt:lpstr>
      <vt:lpstr>Présentation PowerPoint</vt:lpstr>
      <vt:lpstr>MONTAGE :</vt:lpstr>
      <vt:lpstr>EXPLICATION des étages :</vt:lpstr>
      <vt:lpstr>Présentation PowerPoint</vt:lpstr>
      <vt:lpstr>Présentation PowerPoint</vt:lpstr>
      <vt:lpstr>OSCILLOSCOPE :</vt:lpstr>
      <vt:lpstr>Présentation PowerPoint</vt:lpstr>
      <vt:lpstr>Présentation PowerPoint</vt:lpstr>
      <vt:lpstr>CIRCUIT :</vt:lpstr>
      <vt:lpstr>Principe de Fonctionnement :</vt:lpstr>
      <vt:lpstr>Circuit PCB :</vt:lpstr>
      <vt:lpstr>Le TYPON :</vt:lpstr>
      <vt:lpstr>Présentation PowerPoint</vt:lpstr>
      <vt:lpstr>VIDEO :</vt:lpstr>
      <vt:lpstr>Visualisation 3D :</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PFC_Présentation</dc:title>
  <dc:creator>WaLiD Dekmous</dc:creator>
  <cp:lastModifiedBy>WaLiD Dekmous</cp:lastModifiedBy>
  <cp:revision>21</cp:revision>
  <dcterms:created xsi:type="dcterms:W3CDTF">2022-05-04T18:16:27Z</dcterms:created>
  <dcterms:modified xsi:type="dcterms:W3CDTF">2022-11-12T15:16:39Z</dcterms:modified>
</cp:coreProperties>
</file>